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9" r:id="rId4"/>
    <p:sldId id="263" r:id="rId5"/>
    <p:sldId id="262" r:id="rId6"/>
    <p:sldId id="264" r:id="rId7"/>
    <p:sldId id="266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3A6F"/>
    <a:srgbClr val="FCB600"/>
    <a:srgbClr val="90A4BD"/>
    <a:srgbClr val="FFFFFF"/>
    <a:srgbClr val="8899B1"/>
    <a:srgbClr val="BFCAD8"/>
    <a:srgbClr val="FFE7CD"/>
    <a:srgbClr val="ECF1FE"/>
    <a:srgbClr val="0D3B70"/>
    <a:srgbClr val="6F7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915" autoAdjust="0"/>
  </p:normalViewPr>
  <p:slideViewPr>
    <p:cSldViewPr snapToGrid="0">
      <p:cViewPr varScale="1">
        <p:scale>
          <a:sx n="84" d="100"/>
          <a:sy n="84" d="100"/>
        </p:scale>
        <p:origin x="339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8FF92-A14C-48C5-B7E7-21B1BA544F98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AE8E97-A393-4B86-894D-9D5E440210BA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2384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2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7404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/>
              <a:t>Score metric</a:t>
            </a:r>
            <a:r>
              <a:rPr lang="en-ID" dirty="0"/>
              <a:t> di </a:t>
            </a:r>
            <a:r>
              <a:rPr lang="en-ID" dirty="0" err="1"/>
              <a:t>sini</a:t>
            </a:r>
            <a:r>
              <a:rPr lang="en-ID" dirty="0"/>
              <a:t> </a:t>
            </a:r>
            <a:r>
              <a:rPr lang="en-ID" dirty="0" err="1"/>
              <a:t>digunakan</a:t>
            </a:r>
            <a:r>
              <a:rPr lang="en-ID" dirty="0"/>
              <a:t> </a:t>
            </a:r>
            <a:r>
              <a:rPr lang="en-ID" dirty="0" err="1"/>
              <a:t>untuk</a:t>
            </a:r>
            <a:r>
              <a:rPr lang="en-ID" dirty="0"/>
              <a:t> </a:t>
            </a:r>
            <a:r>
              <a:rPr lang="en-ID" b="1" dirty="0" err="1"/>
              <a:t>menilai</a:t>
            </a:r>
            <a:r>
              <a:rPr lang="en-ID" b="1" dirty="0"/>
              <a:t> </a:t>
            </a:r>
            <a:r>
              <a:rPr lang="en-ID" b="1" dirty="0" err="1"/>
              <a:t>seberapa</a:t>
            </a:r>
            <a:r>
              <a:rPr lang="en-ID" b="1" dirty="0"/>
              <a:t> </a:t>
            </a:r>
            <a:r>
              <a:rPr lang="en-ID" b="1" dirty="0" err="1"/>
              <a:t>baik</a:t>
            </a:r>
            <a:r>
              <a:rPr lang="en-ID" b="1" dirty="0"/>
              <a:t> </a:t>
            </a:r>
            <a:r>
              <a:rPr lang="en-ID" b="1" dirty="0" err="1"/>
              <a:t>prediksi</a:t>
            </a:r>
            <a:r>
              <a:rPr lang="en-ID" b="1" dirty="0"/>
              <a:t> model LSTM</a:t>
            </a:r>
            <a:r>
              <a:rPr lang="en-ID" dirty="0"/>
              <a:t> </a:t>
            </a:r>
            <a:r>
              <a:rPr lang="en-ID" dirty="0" err="1"/>
              <a:t>dalam</a:t>
            </a:r>
            <a:r>
              <a:rPr lang="en-ID" dirty="0"/>
              <a:t> </a:t>
            </a:r>
            <a:r>
              <a:rPr lang="en-ID" dirty="0" err="1"/>
              <a:t>menangkap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(</a:t>
            </a:r>
            <a:r>
              <a:rPr lang="en-ID" dirty="0" err="1"/>
              <a:t>positif</a:t>
            </a:r>
            <a:r>
              <a:rPr lang="en-ID" dirty="0"/>
              <a:t>/</a:t>
            </a:r>
            <a:r>
              <a:rPr lang="en-ID" dirty="0" err="1"/>
              <a:t>negatif</a:t>
            </a:r>
            <a:r>
              <a:rPr lang="en-ID" dirty="0"/>
              <a:t>) </a:t>
            </a:r>
            <a:r>
              <a:rPr lang="en-ID" dirty="0" err="1"/>
              <a:t>tren</a:t>
            </a:r>
            <a:r>
              <a:rPr lang="en-ID" dirty="0"/>
              <a:t> </a:t>
            </a:r>
            <a:r>
              <a:rPr lang="en-ID" dirty="0" err="1"/>
              <a:t>saham</a:t>
            </a:r>
            <a:r>
              <a:rPr lang="en-ID" dirty="0"/>
              <a:t>.</a:t>
            </a:r>
          </a:p>
          <a:p>
            <a:r>
              <a:rPr lang="en-ID" dirty="0" err="1"/>
              <a:t>Nilainya</a:t>
            </a:r>
            <a:r>
              <a:rPr lang="en-ID" dirty="0"/>
              <a:t> </a:t>
            </a:r>
            <a:r>
              <a:rPr lang="en-ID" b="1" dirty="0" err="1"/>
              <a:t>positif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</a:t>
            </a:r>
            <a:r>
              <a:rPr lang="en-ID" dirty="0" err="1"/>
              <a:t>arah</a:t>
            </a:r>
            <a:r>
              <a:rPr lang="en-ID" dirty="0"/>
              <a:t> </a:t>
            </a:r>
            <a:r>
              <a:rPr lang="en-ID" dirty="0" err="1"/>
              <a:t>prediksi</a:t>
            </a:r>
            <a:r>
              <a:rPr lang="en-ID" dirty="0"/>
              <a:t> </a:t>
            </a:r>
            <a:r>
              <a:rPr lang="en-ID" dirty="0" err="1"/>
              <a:t>benar</a:t>
            </a:r>
            <a:r>
              <a:rPr lang="en-ID" dirty="0"/>
              <a:t> dan </a:t>
            </a:r>
            <a:r>
              <a:rPr lang="en-ID" b="1" dirty="0" err="1"/>
              <a:t>negatif</a:t>
            </a:r>
            <a:r>
              <a:rPr lang="en-ID" dirty="0"/>
              <a:t> </a:t>
            </a:r>
            <a:r>
              <a:rPr lang="en-ID" dirty="0" err="1"/>
              <a:t>jika</a:t>
            </a:r>
            <a:r>
              <a:rPr lang="en-ID" dirty="0"/>
              <a:t> salah, </a:t>
            </a:r>
            <a:r>
              <a:rPr lang="en-ID" dirty="0" err="1"/>
              <a:t>dengan</a:t>
            </a:r>
            <a:r>
              <a:rPr lang="en-ID" dirty="0"/>
              <a:t> magnitude </a:t>
            </a:r>
            <a:r>
              <a:rPr lang="en-ID" dirty="0" err="1"/>
              <a:t>menyesuaikan</a:t>
            </a:r>
            <a:r>
              <a:rPr lang="en-ID" dirty="0"/>
              <a:t> </a:t>
            </a:r>
            <a:r>
              <a:rPr lang="en-ID" dirty="0" err="1"/>
              <a:t>besarnya</a:t>
            </a:r>
            <a:r>
              <a:rPr lang="en-ID" dirty="0"/>
              <a:t> </a:t>
            </a:r>
            <a:r>
              <a:rPr lang="en-ID" dirty="0" err="1"/>
              <a:t>kesalahan</a:t>
            </a:r>
            <a:r>
              <a:rPr lang="en-ID" dirty="0"/>
              <a:t>.</a:t>
            </a:r>
          </a:p>
          <a:p>
            <a:r>
              <a:rPr lang="en-ID" dirty="0"/>
              <a:t>Jadi </a:t>
            </a:r>
            <a:r>
              <a:rPr lang="en-ID" dirty="0" err="1"/>
              <a:t>fungsinya</a:t>
            </a:r>
            <a:r>
              <a:rPr lang="en-ID" dirty="0"/>
              <a:t> </a:t>
            </a:r>
            <a:r>
              <a:rPr lang="en-ID" dirty="0" err="1"/>
              <a:t>adalah</a:t>
            </a:r>
            <a:r>
              <a:rPr lang="en-ID" dirty="0"/>
              <a:t> </a:t>
            </a:r>
            <a:r>
              <a:rPr lang="en-ID" b="1" dirty="0" err="1"/>
              <a:t>evaluasi</a:t>
            </a:r>
            <a:r>
              <a:rPr lang="en-ID" b="1" dirty="0"/>
              <a:t> </a:t>
            </a:r>
            <a:r>
              <a:rPr lang="en-ID" b="1" dirty="0" err="1"/>
              <a:t>performa</a:t>
            </a:r>
            <a:r>
              <a:rPr lang="en-ID" b="1" dirty="0"/>
              <a:t> </a:t>
            </a:r>
            <a:r>
              <a:rPr lang="en-ID" b="1" dirty="0" err="1"/>
              <a:t>prediksi</a:t>
            </a:r>
            <a:r>
              <a:rPr lang="en-ID" b="1" dirty="0"/>
              <a:t> </a:t>
            </a:r>
            <a:r>
              <a:rPr lang="en-ID" b="1" dirty="0" err="1"/>
              <a:t>untuk</a:t>
            </a:r>
            <a:r>
              <a:rPr lang="en-ID" b="1" dirty="0"/>
              <a:t> </a:t>
            </a:r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saham</a:t>
            </a:r>
            <a:r>
              <a:rPr lang="en-ID" dirty="0"/>
              <a:t>, </a:t>
            </a:r>
            <a:r>
              <a:rPr lang="en-ID" dirty="0" err="1"/>
              <a:t>bukan</a:t>
            </a:r>
            <a:r>
              <a:rPr lang="en-ID" dirty="0"/>
              <a:t> </a:t>
            </a:r>
            <a:r>
              <a:rPr lang="en-ID" dirty="0" err="1"/>
              <a:t>sekadar</a:t>
            </a:r>
            <a:r>
              <a:rPr lang="en-ID" dirty="0"/>
              <a:t> error </a:t>
            </a:r>
            <a:r>
              <a:rPr lang="en-ID" dirty="0" err="1"/>
              <a:t>biasa</a:t>
            </a:r>
            <a:r>
              <a:rPr lang="en-ID" dirty="0"/>
              <a:t>.</a:t>
            </a:r>
          </a:p>
          <a:p>
            <a:r>
              <a:rPr lang="en-ID" dirty="0"/>
              <a:t>#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19241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b="1" dirty="0" err="1"/>
              <a:t>Setiap</a:t>
            </a:r>
            <a:r>
              <a:rPr lang="en-ID" b="1" dirty="0"/>
              <a:t> </a:t>
            </a:r>
            <a:r>
              <a:rPr lang="en-ID" b="1" dirty="0" err="1"/>
              <a:t>hari</a:t>
            </a:r>
            <a:r>
              <a:rPr lang="en-ID" b="1" dirty="0"/>
              <a:t> bursa</a:t>
            </a:r>
            <a:r>
              <a:rPr lang="en-ID" dirty="0"/>
              <a:t>, </a:t>
            </a:r>
            <a:r>
              <a:rPr lang="en-ID" dirty="0" err="1"/>
              <a:t>semua</a:t>
            </a:r>
            <a:r>
              <a:rPr lang="en-ID" dirty="0"/>
              <a:t> </a:t>
            </a:r>
            <a:r>
              <a:rPr lang="en-ID" dirty="0" err="1"/>
              <a:t>saham</a:t>
            </a:r>
            <a:r>
              <a:rPr lang="en-ID" dirty="0"/>
              <a:t> </a:t>
            </a:r>
            <a:r>
              <a:rPr lang="en-ID" dirty="0" err="1"/>
              <a:t>dievaluasi</a:t>
            </a:r>
            <a:r>
              <a:rPr lang="en-ID" dirty="0"/>
              <a:t> </a:t>
            </a:r>
            <a:r>
              <a:rPr lang="en-ID" dirty="0" err="1"/>
              <a:t>menggunakan</a:t>
            </a:r>
            <a:r>
              <a:rPr lang="en-ID" dirty="0"/>
              <a:t> framework yang </a:t>
            </a:r>
            <a:r>
              <a:rPr lang="en-ID" dirty="0" err="1"/>
              <a:t>sudah</a:t>
            </a:r>
            <a:r>
              <a:rPr lang="en-ID" dirty="0"/>
              <a:t> </a:t>
            </a:r>
            <a:r>
              <a:rPr lang="en-ID" dirty="0" err="1"/>
              <a:t>dibangun</a:t>
            </a:r>
            <a:r>
              <a:rPr lang="en-ID" dirty="0"/>
              <a:t>.</a:t>
            </a:r>
          </a:p>
          <a:p>
            <a:r>
              <a:rPr lang="en-ID" dirty="0"/>
              <a:t>Framework </a:t>
            </a:r>
            <a:r>
              <a:rPr lang="en-ID" dirty="0" err="1"/>
              <a:t>menghasilkan</a:t>
            </a:r>
            <a:r>
              <a:rPr lang="en-ID" dirty="0"/>
              <a:t> </a:t>
            </a:r>
            <a:r>
              <a:rPr lang="en-ID" b="1" dirty="0"/>
              <a:t>evaluation score</a:t>
            </a:r>
            <a:r>
              <a:rPr lang="en-ID" dirty="0"/>
              <a:t> (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evaluasi</a:t>
            </a:r>
            <a:r>
              <a:rPr lang="en-ID" dirty="0"/>
              <a:t>) </a:t>
            </a:r>
            <a:r>
              <a:rPr lang="en-ID" dirty="0" err="1"/>
              <a:t>untuk</a:t>
            </a:r>
            <a:r>
              <a:rPr lang="en-ID" dirty="0"/>
              <a:t> masing-masing </a:t>
            </a:r>
            <a:r>
              <a:rPr lang="en-ID" dirty="0" err="1"/>
              <a:t>saham</a:t>
            </a:r>
            <a:r>
              <a:rPr lang="en-ID" dirty="0"/>
              <a:t>.</a:t>
            </a:r>
          </a:p>
          <a:p>
            <a:r>
              <a:rPr lang="en-ID" dirty="0"/>
              <a:t>Saham </a:t>
            </a:r>
            <a:r>
              <a:rPr lang="en-ID" dirty="0" err="1"/>
              <a:t>kemudian</a:t>
            </a:r>
            <a:r>
              <a:rPr lang="en-ID" dirty="0"/>
              <a:t> </a:t>
            </a:r>
            <a:r>
              <a:rPr lang="en-ID" b="1" dirty="0" err="1"/>
              <a:t>diurutkan</a:t>
            </a:r>
            <a:r>
              <a:rPr lang="en-ID" b="1" dirty="0"/>
              <a:t> (descending)</a:t>
            </a:r>
            <a:r>
              <a:rPr lang="en-ID" dirty="0"/>
              <a:t> </a:t>
            </a:r>
            <a:r>
              <a:rPr lang="en-ID" dirty="0" err="1"/>
              <a:t>berdasarkan</a:t>
            </a:r>
            <a:r>
              <a:rPr lang="en-ID" dirty="0"/>
              <a:t> evaluation score </a:t>
            </a:r>
            <a:r>
              <a:rPr lang="en-ID" dirty="0" err="1"/>
              <a:t>tersebut</a:t>
            </a:r>
            <a:r>
              <a:rPr lang="en-ID" dirty="0"/>
              <a:t>.</a:t>
            </a:r>
          </a:p>
          <a:p>
            <a:r>
              <a:rPr lang="en-ID" b="1" dirty="0"/>
              <a:t>50 </a:t>
            </a:r>
            <a:r>
              <a:rPr lang="en-ID" b="1" dirty="0" err="1"/>
              <a:t>saham</a:t>
            </a:r>
            <a:r>
              <a:rPr lang="en-ID" b="1" dirty="0"/>
              <a:t> </a:t>
            </a:r>
            <a:r>
              <a:rPr lang="en-ID" b="1" dirty="0" err="1"/>
              <a:t>teratas</a:t>
            </a:r>
            <a:r>
              <a:rPr lang="en-ID" dirty="0"/>
              <a:t> </a:t>
            </a:r>
            <a:r>
              <a:rPr lang="en-ID" dirty="0" err="1"/>
              <a:t>dengan</a:t>
            </a:r>
            <a:r>
              <a:rPr lang="en-ID" dirty="0"/>
              <a:t> </a:t>
            </a:r>
            <a:r>
              <a:rPr lang="en-ID" dirty="0" err="1"/>
              <a:t>skor</a:t>
            </a:r>
            <a:r>
              <a:rPr lang="en-ID" dirty="0"/>
              <a:t> </a:t>
            </a:r>
            <a:r>
              <a:rPr lang="en-ID" dirty="0" err="1"/>
              <a:t>tertinggi</a:t>
            </a:r>
            <a:r>
              <a:rPr lang="en-ID" dirty="0"/>
              <a:t> </a:t>
            </a:r>
            <a:r>
              <a:rPr lang="en-ID" dirty="0" err="1"/>
              <a:t>dipilih</a:t>
            </a:r>
            <a:r>
              <a:rPr lang="en-ID" dirty="0"/>
              <a:t> </a:t>
            </a:r>
            <a:r>
              <a:rPr lang="en-ID" dirty="0" err="1"/>
              <a:t>karena</a:t>
            </a:r>
            <a:r>
              <a:rPr lang="en-ID" dirty="0"/>
              <a:t> </a:t>
            </a:r>
            <a:r>
              <a:rPr lang="en-ID" dirty="0" err="1"/>
              <a:t>dianggap</a:t>
            </a:r>
            <a:r>
              <a:rPr lang="en-ID" dirty="0"/>
              <a:t> </a:t>
            </a:r>
            <a:r>
              <a:rPr lang="en-ID" dirty="0" err="1"/>
              <a:t>memiliki</a:t>
            </a:r>
            <a:r>
              <a:rPr lang="en-ID" dirty="0"/>
              <a:t> </a:t>
            </a:r>
            <a:r>
              <a:rPr lang="en-ID" dirty="0" err="1"/>
              <a:t>perilaku</a:t>
            </a:r>
            <a:r>
              <a:rPr lang="en-ID" dirty="0"/>
              <a:t> </a:t>
            </a:r>
            <a:r>
              <a:rPr lang="en-ID" b="1" dirty="0"/>
              <a:t>paling </a:t>
            </a:r>
            <a:r>
              <a:rPr lang="en-ID" b="1" dirty="0" err="1"/>
              <a:t>bisa</a:t>
            </a:r>
            <a:r>
              <a:rPr lang="en-ID" b="1" dirty="0"/>
              <a:t> </a:t>
            </a:r>
            <a:r>
              <a:rPr lang="en-ID" b="1" dirty="0" err="1"/>
              <a:t>diprediksi</a:t>
            </a:r>
            <a:r>
              <a:rPr lang="en-ID" dirty="0"/>
              <a:t> pada </a:t>
            </a:r>
            <a:r>
              <a:rPr lang="en-ID" dirty="0" err="1"/>
              <a:t>hari</a:t>
            </a:r>
            <a:r>
              <a:rPr lang="en-ID" dirty="0"/>
              <a:t> </a:t>
            </a:r>
            <a:r>
              <a:rPr lang="en-ID" dirty="0" err="1"/>
              <a:t>itu</a:t>
            </a:r>
            <a:endParaRPr lang="en-ID" dirty="0"/>
          </a:p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AE8E97-A393-4B86-894D-9D5E440210BA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6772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DD567-EC66-561D-63FD-CBEA22712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EA8E00-4002-CCA7-B751-1891DD0AE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40245-386A-7BCE-17A1-EF919321B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FA465-7D7E-D7E6-0B15-776F7781B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3EDB-FF61-6030-521A-68FF6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4286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CE04F-FB65-99A9-E858-FA2FF79DB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22BEE0-0CB4-25FB-FCD0-254E30DDA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86B25-AD06-8E11-AE29-8871D36B2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623D5-A70E-065F-F4CB-115A3C930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0DAE97-E687-020D-C6B2-AFACCFC2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587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A95625-6094-DBFA-8F84-D4EE99A55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AFFD3A-9878-319C-54BF-BBC9007A3D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75AE3-8B42-7A46-F8A4-626EDF0C8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D3597-EAB1-52D5-E6F4-3D626E008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5D3A4-A7F6-3A13-7292-2C4E8DC23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7940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57624-183A-1F88-4F32-767BA5D9F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B5C25-1CC9-DB8B-3958-AF3A4270C3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F6B32B-3E60-2001-56A8-90A67A8D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C9D56-B969-4AE0-3E40-8F9D58E36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FF3774-E9B1-8FEF-2A9F-F28B4CDDC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04305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550DC-A3AA-1EF2-CE2D-19907EBCA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68178-D968-1A22-C7B7-E8446816E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1747C-52AA-0F6D-ABEB-9D596D3C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29ED3-BB11-C25A-298B-5EDE2633E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E9B05-BA4F-C46F-579D-C1253EA0B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1369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E9C06-717F-4EA9-3555-D2780C7EC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F61B6-8153-C1BE-8B18-C7591D4047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0E4C40-3D59-1064-2120-ABF3A2D6D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070C2-0350-7577-FC79-BE84E92E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F62B27-BA10-6062-8A29-23F7EC8B4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41626-9708-832F-53D7-4948E1443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7712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B138-2D06-1F7F-5C7A-910CC0176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20541-62E1-DD56-FCBA-5D5D2732B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55CC1-79C1-6C59-75D3-51DD4CE2CF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12129D-46A4-353E-0E91-9D246568ED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0403B3-2701-FF72-0C4F-7B96098DC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6A1A61-FD2B-C16C-F57F-0B3C2C3D3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442B03-A5C5-617F-56FF-AA85BAB56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BB6880-3869-CA21-18AA-FCF8B786E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48134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8998-427A-7117-7207-1679FF7731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6F1C10-D0A7-9D1A-918F-890F4C5C4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2D464-5AC9-CF9C-6B35-0E2EA1920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D90E4-F479-3E4F-0308-7D0428DC7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97041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38CAA-9AA8-C29C-B0F6-27A72CD5C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84016C-7B4A-BA02-A4DF-172AFC0F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0B1045-2ED8-79E4-5D86-C28425D97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616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7B378-04C4-1916-589B-FCC41DC0B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350F3-66F4-F9CF-9470-8413526B7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3921D-4851-6F89-C58C-9B22BB4105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97D65D-E9FF-C91F-90C7-5949E4BC3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63CFF5-4FD2-EE21-D2B3-140146548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579C6-3EC6-36EF-DEDA-998208130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988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8FDBD-708F-500F-E378-F3DAA810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EBF73B-F88F-AC48-093F-9434D368B7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173A6-9ACC-BD13-BEE1-641F490FF1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007E8C-515C-EDC9-A808-827EA900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590111-4052-BA3A-DA7D-8F01DF684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FAEBC0-D130-FD3B-EE6E-C8F05EBE2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207492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62EC29-1EBC-7244-FE6F-2159126A2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245C13-F6B6-546B-5CA6-C8BFC1A17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42E1A-1D06-F038-C6A8-B59D028AEE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3371974-2219-4699-BABE-7496B3FB726C}" type="datetimeFigureOut">
              <a:rPr lang="en-ID" smtClean="0"/>
              <a:t>24/09/2025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34937-AA4C-68DC-0D69-46A371A777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C4F7D-8F89-40FE-8C59-7534A88D7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134022-84EB-43F8-B567-8403F6E06A5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73255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gif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gi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D6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A6D0AA4-25DE-EE21-42BC-7DA9F2A47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87" y="2794727"/>
            <a:ext cx="9305027" cy="12685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Advisor Neural Network framework using LSTM-based Informative Stock </a:t>
            </a:r>
            <a:r>
              <a:rPr lang="en-ID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pic>
        <p:nvPicPr>
          <p:cNvPr id="1036" name="Picture 12" descr="Mandiri Sekuritas: Your Trusted Investment Partner">
            <a:extLst>
              <a:ext uri="{FF2B5EF4-FFF2-40B4-BE49-F238E27FC236}">
                <a16:creationId xmlns:a16="http://schemas.microsoft.com/office/drawing/2014/main" id="{77EBEF81-DD1F-E4F9-7830-5285E8A14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2" y="128890"/>
            <a:ext cx="1905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1056504D-E95A-9223-6464-F5B1241511FF}"/>
              </a:ext>
            </a:extLst>
          </p:cNvPr>
          <p:cNvSpPr txBox="1">
            <a:spLocks/>
          </p:cNvSpPr>
          <p:nvPr/>
        </p:nvSpPr>
        <p:spPr>
          <a:xfrm>
            <a:off x="5200291" y="6205185"/>
            <a:ext cx="1791418" cy="32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Melani Hariono</a:t>
            </a:r>
            <a:endParaRPr lang="en-ID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9DB8F9A0-81B6-15DB-0D05-6150D16314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 rot="10800000">
            <a:off x="9717800" y="-33764"/>
            <a:ext cx="2504680" cy="2843484"/>
          </a:xfrm>
          <a:prstGeom prst="rect">
            <a:avLst/>
          </a:prstGeom>
        </p:spPr>
      </p:pic>
      <p:pic>
        <p:nvPicPr>
          <p:cNvPr id="5" name="Picture 4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2953009C-C937-7ED2-F724-E68EC6AA8C8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>
            <a:off x="0" y="4014516"/>
            <a:ext cx="2504680" cy="2843484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D4E7DA23-FC31-9349-70F7-31F671AD6A62}"/>
              </a:ext>
            </a:extLst>
          </p:cNvPr>
          <p:cNvSpPr txBox="1">
            <a:spLocks/>
          </p:cNvSpPr>
          <p:nvPr/>
        </p:nvSpPr>
        <p:spPr>
          <a:xfrm>
            <a:off x="4552480" y="5883048"/>
            <a:ext cx="3087041" cy="322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Test - Data Scientist</a:t>
            </a:r>
            <a:endParaRPr lang="en-ID" sz="1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77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0BE8487B-C2D7-8329-78DB-FB09DF613B7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3735" y="1425456"/>
            <a:ext cx="4490791" cy="5211133"/>
          </a:xfrm>
          <a:prstGeom prst="roundRect">
            <a:avLst>
              <a:gd name="adj" fmla="val 4258"/>
            </a:avLst>
          </a:prstGeom>
          <a:solidFill>
            <a:schemeClr val="bg1"/>
          </a:solidFill>
          <a:ln w="38100">
            <a:solidFill>
              <a:srgbClr val="0B3A6F"/>
            </a:solidFill>
            <a:extLst>
              <a:ext uri="{C807C97D-BFC1-408E-A445-0C87EB9F89A2}">
                <ask:lineSketchStyleProps xmlns:ask="http://schemas.microsoft.com/office/drawing/2018/sketchyshapes" sd="868338282">
                  <a:custGeom>
                    <a:avLst/>
                    <a:gdLst>
                      <a:gd name="connsiteX0" fmla="*/ 0 w 4635810"/>
                      <a:gd name="connsiteY0" fmla="*/ 203327 h 5211133"/>
                      <a:gd name="connsiteX1" fmla="*/ 203327 w 4635810"/>
                      <a:gd name="connsiteY1" fmla="*/ 0 h 5211133"/>
                      <a:gd name="connsiteX2" fmla="*/ 689680 w 4635810"/>
                      <a:gd name="connsiteY2" fmla="*/ 0 h 5211133"/>
                      <a:gd name="connsiteX3" fmla="*/ 1218324 w 4635810"/>
                      <a:gd name="connsiteY3" fmla="*/ 0 h 5211133"/>
                      <a:gd name="connsiteX4" fmla="*/ 1662386 w 4635810"/>
                      <a:gd name="connsiteY4" fmla="*/ 0 h 5211133"/>
                      <a:gd name="connsiteX5" fmla="*/ 2191030 w 4635810"/>
                      <a:gd name="connsiteY5" fmla="*/ 0 h 5211133"/>
                      <a:gd name="connsiteX6" fmla="*/ 2719675 w 4635810"/>
                      <a:gd name="connsiteY6" fmla="*/ 0 h 5211133"/>
                      <a:gd name="connsiteX7" fmla="*/ 3248319 w 4635810"/>
                      <a:gd name="connsiteY7" fmla="*/ 0 h 5211133"/>
                      <a:gd name="connsiteX8" fmla="*/ 3819255 w 4635810"/>
                      <a:gd name="connsiteY8" fmla="*/ 0 h 5211133"/>
                      <a:gd name="connsiteX9" fmla="*/ 4432483 w 4635810"/>
                      <a:gd name="connsiteY9" fmla="*/ 0 h 5211133"/>
                      <a:gd name="connsiteX10" fmla="*/ 4635810 w 4635810"/>
                      <a:gd name="connsiteY10" fmla="*/ 203327 h 5211133"/>
                      <a:gd name="connsiteX11" fmla="*/ 4635810 w 4635810"/>
                      <a:gd name="connsiteY11" fmla="*/ 833248 h 5211133"/>
                      <a:gd name="connsiteX12" fmla="*/ 4635810 w 4635810"/>
                      <a:gd name="connsiteY12" fmla="*/ 1463168 h 5211133"/>
                      <a:gd name="connsiteX13" fmla="*/ 4635810 w 4635810"/>
                      <a:gd name="connsiteY13" fmla="*/ 2045044 h 5211133"/>
                      <a:gd name="connsiteX14" fmla="*/ 4635810 w 4635810"/>
                      <a:gd name="connsiteY14" fmla="*/ 2434741 h 5211133"/>
                      <a:gd name="connsiteX15" fmla="*/ 4635810 w 4635810"/>
                      <a:gd name="connsiteY15" fmla="*/ 2968572 h 5211133"/>
                      <a:gd name="connsiteX16" fmla="*/ 4635810 w 4635810"/>
                      <a:gd name="connsiteY16" fmla="*/ 3358268 h 5211133"/>
                      <a:gd name="connsiteX17" fmla="*/ 4635810 w 4635810"/>
                      <a:gd name="connsiteY17" fmla="*/ 3844054 h 5211133"/>
                      <a:gd name="connsiteX18" fmla="*/ 4635810 w 4635810"/>
                      <a:gd name="connsiteY18" fmla="*/ 4377885 h 5211133"/>
                      <a:gd name="connsiteX19" fmla="*/ 4635810 w 4635810"/>
                      <a:gd name="connsiteY19" fmla="*/ 5007806 h 5211133"/>
                      <a:gd name="connsiteX20" fmla="*/ 4432483 w 4635810"/>
                      <a:gd name="connsiteY20" fmla="*/ 5211133 h 5211133"/>
                      <a:gd name="connsiteX21" fmla="*/ 3861547 w 4635810"/>
                      <a:gd name="connsiteY21" fmla="*/ 5211133 h 5211133"/>
                      <a:gd name="connsiteX22" fmla="*/ 3332902 w 4635810"/>
                      <a:gd name="connsiteY22" fmla="*/ 5211133 h 5211133"/>
                      <a:gd name="connsiteX23" fmla="*/ 2719675 w 4635810"/>
                      <a:gd name="connsiteY23" fmla="*/ 5211133 h 5211133"/>
                      <a:gd name="connsiteX24" fmla="*/ 2148739 w 4635810"/>
                      <a:gd name="connsiteY24" fmla="*/ 5211133 h 5211133"/>
                      <a:gd name="connsiteX25" fmla="*/ 1704677 w 4635810"/>
                      <a:gd name="connsiteY25" fmla="*/ 5211133 h 5211133"/>
                      <a:gd name="connsiteX26" fmla="*/ 1302908 w 4635810"/>
                      <a:gd name="connsiteY26" fmla="*/ 5211133 h 5211133"/>
                      <a:gd name="connsiteX27" fmla="*/ 901138 w 4635810"/>
                      <a:gd name="connsiteY27" fmla="*/ 5211133 h 5211133"/>
                      <a:gd name="connsiteX28" fmla="*/ 203327 w 4635810"/>
                      <a:gd name="connsiteY28" fmla="*/ 5211133 h 5211133"/>
                      <a:gd name="connsiteX29" fmla="*/ 0 w 4635810"/>
                      <a:gd name="connsiteY29" fmla="*/ 5007806 h 5211133"/>
                      <a:gd name="connsiteX30" fmla="*/ 0 w 4635810"/>
                      <a:gd name="connsiteY30" fmla="*/ 4522020 h 5211133"/>
                      <a:gd name="connsiteX31" fmla="*/ 0 w 4635810"/>
                      <a:gd name="connsiteY31" fmla="*/ 4132323 h 5211133"/>
                      <a:gd name="connsiteX32" fmla="*/ 0 w 4635810"/>
                      <a:gd name="connsiteY32" fmla="*/ 3502403 h 5211133"/>
                      <a:gd name="connsiteX33" fmla="*/ 0 w 4635810"/>
                      <a:gd name="connsiteY33" fmla="*/ 3064661 h 5211133"/>
                      <a:gd name="connsiteX34" fmla="*/ 0 w 4635810"/>
                      <a:gd name="connsiteY34" fmla="*/ 2434741 h 5211133"/>
                      <a:gd name="connsiteX35" fmla="*/ 0 w 4635810"/>
                      <a:gd name="connsiteY35" fmla="*/ 1804820 h 5211133"/>
                      <a:gd name="connsiteX36" fmla="*/ 0 w 4635810"/>
                      <a:gd name="connsiteY36" fmla="*/ 1222944 h 5211133"/>
                      <a:gd name="connsiteX37" fmla="*/ 0 w 4635810"/>
                      <a:gd name="connsiteY37" fmla="*/ 833248 h 5211133"/>
                      <a:gd name="connsiteX38" fmla="*/ 0 w 4635810"/>
                      <a:gd name="connsiteY38" fmla="*/ 203327 h 52111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4635810" h="5211133" fill="none" extrusionOk="0">
                        <a:moveTo>
                          <a:pt x="0" y="203327"/>
                        </a:moveTo>
                        <a:cubicBezTo>
                          <a:pt x="-24569" y="110650"/>
                          <a:pt x="98186" y="-4705"/>
                          <a:pt x="203327" y="0"/>
                        </a:cubicBezTo>
                        <a:cubicBezTo>
                          <a:pt x="409332" y="-25297"/>
                          <a:pt x="518475" y="32733"/>
                          <a:pt x="689680" y="0"/>
                        </a:cubicBezTo>
                        <a:cubicBezTo>
                          <a:pt x="860885" y="-32733"/>
                          <a:pt x="1018759" y="12989"/>
                          <a:pt x="1218324" y="0"/>
                        </a:cubicBezTo>
                        <a:cubicBezTo>
                          <a:pt x="1417889" y="-12989"/>
                          <a:pt x="1475488" y="19557"/>
                          <a:pt x="1662386" y="0"/>
                        </a:cubicBezTo>
                        <a:cubicBezTo>
                          <a:pt x="1849284" y="-19557"/>
                          <a:pt x="1971605" y="48412"/>
                          <a:pt x="2191030" y="0"/>
                        </a:cubicBezTo>
                        <a:cubicBezTo>
                          <a:pt x="2410455" y="-48412"/>
                          <a:pt x="2505626" y="24208"/>
                          <a:pt x="2719675" y="0"/>
                        </a:cubicBezTo>
                        <a:cubicBezTo>
                          <a:pt x="2933724" y="-24208"/>
                          <a:pt x="2990783" y="6926"/>
                          <a:pt x="3248319" y="0"/>
                        </a:cubicBezTo>
                        <a:cubicBezTo>
                          <a:pt x="3505855" y="-6926"/>
                          <a:pt x="3666846" y="68282"/>
                          <a:pt x="3819255" y="0"/>
                        </a:cubicBezTo>
                        <a:cubicBezTo>
                          <a:pt x="3971664" y="-68282"/>
                          <a:pt x="4277558" y="18145"/>
                          <a:pt x="4432483" y="0"/>
                        </a:cubicBezTo>
                        <a:cubicBezTo>
                          <a:pt x="4576209" y="5555"/>
                          <a:pt x="4639265" y="73832"/>
                          <a:pt x="4635810" y="203327"/>
                        </a:cubicBezTo>
                        <a:cubicBezTo>
                          <a:pt x="4660208" y="358915"/>
                          <a:pt x="4612100" y="660799"/>
                          <a:pt x="4635810" y="833248"/>
                        </a:cubicBezTo>
                        <a:cubicBezTo>
                          <a:pt x="4659520" y="1005697"/>
                          <a:pt x="4610890" y="1251296"/>
                          <a:pt x="4635810" y="1463168"/>
                        </a:cubicBezTo>
                        <a:cubicBezTo>
                          <a:pt x="4660730" y="1675040"/>
                          <a:pt x="4576461" y="1815594"/>
                          <a:pt x="4635810" y="2045044"/>
                        </a:cubicBezTo>
                        <a:cubicBezTo>
                          <a:pt x="4695159" y="2274494"/>
                          <a:pt x="4612633" y="2252756"/>
                          <a:pt x="4635810" y="2434741"/>
                        </a:cubicBezTo>
                        <a:cubicBezTo>
                          <a:pt x="4658987" y="2616726"/>
                          <a:pt x="4578928" y="2733020"/>
                          <a:pt x="4635810" y="2968572"/>
                        </a:cubicBezTo>
                        <a:cubicBezTo>
                          <a:pt x="4692692" y="3204124"/>
                          <a:pt x="4635125" y="3257535"/>
                          <a:pt x="4635810" y="3358268"/>
                        </a:cubicBezTo>
                        <a:cubicBezTo>
                          <a:pt x="4636495" y="3459001"/>
                          <a:pt x="4633470" y="3718873"/>
                          <a:pt x="4635810" y="3844054"/>
                        </a:cubicBezTo>
                        <a:cubicBezTo>
                          <a:pt x="4638150" y="3969235"/>
                          <a:pt x="4591854" y="4120813"/>
                          <a:pt x="4635810" y="4377885"/>
                        </a:cubicBezTo>
                        <a:cubicBezTo>
                          <a:pt x="4679766" y="4634957"/>
                          <a:pt x="4596460" y="4727012"/>
                          <a:pt x="4635810" y="5007806"/>
                        </a:cubicBezTo>
                        <a:cubicBezTo>
                          <a:pt x="4606333" y="5116962"/>
                          <a:pt x="4562229" y="5230532"/>
                          <a:pt x="4432483" y="5211133"/>
                        </a:cubicBezTo>
                        <a:cubicBezTo>
                          <a:pt x="4241208" y="5275864"/>
                          <a:pt x="4075038" y="5151538"/>
                          <a:pt x="3861547" y="5211133"/>
                        </a:cubicBezTo>
                        <a:cubicBezTo>
                          <a:pt x="3648056" y="5270728"/>
                          <a:pt x="3538311" y="5185423"/>
                          <a:pt x="3332902" y="5211133"/>
                        </a:cubicBezTo>
                        <a:cubicBezTo>
                          <a:pt x="3127493" y="5236843"/>
                          <a:pt x="2862374" y="5145351"/>
                          <a:pt x="2719675" y="5211133"/>
                        </a:cubicBezTo>
                        <a:cubicBezTo>
                          <a:pt x="2576976" y="5276915"/>
                          <a:pt x="2391565" y="5153350"/>
                          <a:pt x="2148739" y="5211133"/>
                        </a:cubicBezTo>
                        <a:cubicBezTo>
                          <a:pt x="1905913" y="5268916"/>
                          <a:pt x="1815721" y="5189645"/>
                          <a:pt x="1704677" y="5211133"/>
                        </a:cubicBezTo>
                        <a:cubicBezTo>
                          <a:pt x="1593633" y="5232621"/>
                          <a:pt x="1478996" y="5165042"/>
                          <a:pt x="1302908" y="5211133"/>
                        </a:cubicBezTo>
                        <a:cubicBezTo>
                          <a:pt x="1126820" y="5257224"/>
                          <a:pt x="1100279" y="5200166"/>
                          <a:pt x="901138" y="5211133"/>
                        </a:cubicBezTo>
                        <a:cubicBezTo>
                          <a:pt x="701997" y="5222100"/>
                          <a:pt x="524737" y="5193257"/>
                          <a:pt x="203327" y="5211133"/>
                        </a:cubicBezTo>
                        <a:cubicBezTo>
                          <a:pt x="85974" y="5195482"/>
                          <a:pt x="7960" y="5106681"/>
                          <a:pt x="0" y="5007806"/>
                        </a:cubicBezTo>
                        <a:cubicBezTo>
                          <a:pt x="-13469" y="4805318"/>
                          <a:pt x="55273" y="4723879"/>
                          <a:pt x="0" y="4522020"/>
                        </a:cubicBezTo>
                        <a:cubicBezTo>
                          <a:pt x="-55273" y="4320161"/>
                          <a:pt x="35677" y="4236523"/>
                          <a:pt x="0" y="4132323"/>
                        </a:cubicBezTo>
                        <a:cubicBezTo>
                          <a:pt x="-35677" y="4028123"/>
                          <a:pt x="12270" y="3682189"/>
                          <a:pt x="0" y="3502403"/>
                        </a:cubicBezTo>
                        <a:cubicBezTo>
                          <a:pt x="-12270" y="3322617"/>
                          <a:pt x="11742" y="3252963"/>
                          <a:pt x="0" y="3064661"/>
                        </a:cubicBezTo>
                        <a:cubicBezTo>
                          <a:pt x="-11742" y="2876359"/>
                          <a:pt x="45150" y="2653951"/>
                          <a:pt x="0" y="2434741"/>
                        </a:cubicBezTo>
                        <a:cubicBezTo>
                          <a:pt x="-45150" y="2215531"/>
                          <a:pt x="35037" y="1935225"/>
                          <a:pt x="0" y="1804820"/>
                        </a:cubicBezTo>
                        <a:cubicBezTo>
                          <a:pt x="-35037" y="1674415"/>
                          <a:pt x="52131" y="1393832"/>
                          <a:pt x="0" y="1222944"/>
                        </a:cubicBezTo>
                        <a:cubicBezTo>
                          <a:pt x="-52131" y="1052056"/>
                          <a:pt x="23800" y="1000609"/>
                          <a:pt x="0" y="833248"/>
                        </a:cubicBezTo>
                        <a:cubicBezTo>
                          <a:pt x="-23800" y="665887"/>
                          <a:pt x="55617" y="438203"/>
                          <a:pt x="0" y="203327"/>
                        </a:cubicBezTo>
                        <a:close/>
                      </a:path>
                      <a:path w="4635810" h="5211133" stroke="0" extrusionOk="0">
                        <a:moveTo>
                          <a:pt x="0" y="203327"/>
                        </a:moveTo>
                        <a:cubicBezTo>
                          <a:pt x="-9490" y="86403"/>
                          <a:pt x="90586" y="-7757"/>
                          <a:pt x="203327" y="0"/>
                        </a:cubicBezTo>
                        <a:cubicBezTo>
                          <a:pt x="376342" y="-15034"/>
                          <a:pt x="433494" y="34063"/>
                          <a:pt x="647388" y="0"/>
                        </a:cubicBezTo>
                        <a:cubicBezTo>
                          <a:pt x="861282" y="-34063"/>
                          <a:pt x="946435" y="2990"/>
                          <a:pt x="1133741" y="0"/>
                        </a:cubicBezTo>
                        <a:cubicBezTo>
                          <a:pt x="1321047" y="-2990"/>
                          <a:pt x="1450697" y="57220"/>
                          <a:pt x="1620094" y="0"/>
                        </a:cubicBezTo>
                        <a:cubicBezTo>
                          <a:pt x="1789491" y="-57220"/>
                          <a:pt x="2045360" y="16038"/>
                          <a:pt x="2233322" y="0"/>
                        </a:cubicBezTo>
                        <a:cubicBezTo>
                          <a:pt x="2421284" y="-16038"/>
                          <a:pt x="2626874" y="62781"/>
                          <a:pt x="2804258" y="0"/>
                        </a:cubicBezTo>
                        <a:cubicBezTo>
                          <a:pt x="2981642" y="-62781"/>
                          <a:pt x="3148456" y="29718"/>
                          <a:pt x="3248319" y="0"/>
                        </a:cubicBezTo>
                        <a:cubicBezTo>
                          <a:pt x="3348182" y="-29718"/>
                          <a:pt x="3637534" y="55959"/>
                          <a:pt x="3776964" y="0"/>
                        </a:cubicBezTo>
                        <a:cubicBezTo>
                          <a:pt x="3916394" y="-55959"/>
                          <a:pt x="4295187" y="36002"/>
                          <a:pt x="4432483" y="0"/>
                        </a:cubicBezTo>
                        <a:cubicBezTo>
                          <a:pt x="4552530" y="-10503"/>
                          <a:pt x="4613637" y="74932"/>
                          <a:pt x="4635810" y="203327"/>
                        </a:cubicBezTo>
                        <a:cubicBezTo>
                          <a:pt x="4676907" y="377961"/>
                          <a:pt x="4593633" y="458801"/>
                          <a:pt x="4635810" y="641068"/>
                        </a:cubicBezTo>
                        <a:cubicBezTo>
                          <a:pt x="4677987" y="823335"/>
                          <a:pt x="4604479" y="1092777"/>
                          <a:pt x="4635810" y="1222944"/>
                        </a:cubicBezTo>
                        <a:cubicBezTo>
                          <a:pt x="4667141" y="1353111"/>
                          <a:pt x="4588423" y="1586438"/>
                          <a:pt x="4635810" y="1804820"/>
                        </a:cubicBezTo>
                        <a:cubicBezTo>
                          <a:pt x="4683197" y="2023202"/>
                          <a:pt x="4630688" y="2164290"/>
                          <a:pt x="4635810" y="2290606"/>
                        </a:cubicBezTo>
                        <a:cubicBezTo>
                          <a:pt x="4640932" y="2416922"/>
                          <a:pt x="4608748" y="2701368"/>
                          <a:pt x="4635810" y="2824437"/>
                        </a:cubicBezTo>
                        <a:cubicBezTo>
                          <a:pt x="4662872" y="2947506"/>
                          <a:pt x="4620599" y="3068796"/>
                          <a:pt x="4635810" y="3310223"/>
                        </a:cubicBezTo>
                        <a:cubicBezTo>
                          <a:pt x="4651021" y="3551650"/>
                          <a:pt x="4586932" y="3659679"/>
                          <a:pt x="4635810" y="3747965"/>
                        </a:cubicBezTo>
                        <a:cubicBezTo>
                          <a:pt x="4684688" y="3836251"/>
                          <a:pt x="4598425" y="4125443"/>
                          <a:pt x="4635810" y="4329841"/>
                        </a:cubicBezTo>
                        <a:cubicBezTo>
                          <a:pt x="4673195" y="4534239"/>
                          <a:pt x="4634104" y="4761393"/>
                          <a:pt x="4635810" y="5007806"/>
                        </a:cubicBezTo>
                        <a:cubicBezTo>
                          <a:pt x="4628574" y="5113283"/>
                          <a:pt x="4559957" y="5236575"/>
                          <a:pt x="4432483" y="5211133"/>
                        </a:cubicBezTo>
                        <a:cubicBezTo>
                          <a:pt x="4222347" y="5231150"/>
                          <a:pt x="4107914" y="5165695"/>
                          <a:pt x="3903839" y="5211133"/>
                        </a:cubicBezTo>
                        <a:cubicBezTo>
                          <a:pt x="3699764" y="5256571"/>
                          <a:pt x="3553434" y="5200144"/>
                          <a:pt x="3459777" y="5211133"/>
                        </a:cubicBezTo>
                        <a:cubicBezTo>
                          <a:pt x="3366120" y="5222122"/>
                          <a:pt x="3190261" y="5158697"/>
                          <a:pt x="3015716" y="5211133"/>
                        </a:cubicBezTo>
                        <a:cubicBezTo>
                          <a:pt x="2841171" y="5263569"/>
                          <a:pt x="2688203" y="5179714"/>
                          <a:pt x="2444780" y="5211133"/>
                        </a:cubicBezTo>
                        <a:cubicBezTo>
                          <a:pt x="2201357" y="5242552"/>
                          <a:pt x="2127823" y="5196734"/>
                          <a:pt x="2000718" y="5211133"/>
                        </a:cubicBezTo>
                        <a:cubicBezTo>
                          <a:pt x="1873613" y="5225532"/>
                          <a:pt x="1534182" y="5189898"/>
                          <a:pt x="1387491" y="5211133"/>
                        </a:cubicBezTo>
                        <a:cubicBezTo>
                          <a:pt x="1240800" y="5232368"/>
                          <a:pt x="1086170" y="5160625"/>
                          <a:pt x="816555" y="5211133"/>
                        </a:cubicBezTo>
                        <a:cubicBezTo>
                          <a:pt x="546940" y="5261641"/>
                          <a:pt x="480361" y="5153119"/>
                          <a:pt x="203327" y="5211133"/>
                        </a:cubicBezTo>
                        <a:cubicBezTo>
                          <a:pt x="97857" y="5220773"/>
                          <a:pt x="12535" y="5137838"/>
                          <a:pt x="0" y="5007806"/>
                        </a:cubicBezTo>
                        <a:cubicBezTo>
                          <a:pt x="-32730" y="4852002"/>
                          <a:pt x="30146" y="4715825"/>
                          <a:pt x="0" y="4618109"/>
                        </a:cubicBezTo>
                        <a:cubicBezTo>
                          <a:pt x="-30146" y="4520393"/>
                          <a:pt x="1530" y="4348063"/>
                          <a:pt x="0" y="4228413"/>
                        </a:cubicBezTo>
                        <a:cubicBezTo>
                          <a:pt x="-1530" y="4108763"/>
                          <a:pt x="15853" y="3999412"/>
                          <a:pt x="0" y="3790671"/>
                        </a:cubicBezTo>
                        <a:cubicBezTo>
                          <a:pt x="-15853" y="3581930"/>
                          <a:pt x="1444" y="3512965"/>
                          <a:pt x="0" y="3400975"/>
                        </a:cubicBezTo>
                        <a:cubicBezTo>
                          <a:pt x="-1444" y="3288985"/>
                          <a:pt x="27917" y="3106556"/>
                          <a:pt x="0" y="3011278"/>
                        </a:cubicBezTo>
                        <a:cubicBezTo>
                          <a:pt x="-27917" y="2916000"/>
                          <a:pt x="49382" y="2617618"/>
                          <a:pt x="0" y="2381357"/>
                        </a:cubicBezTo>
                        <a:cubicBezTo>
                          <a:pt x="-49382" y="2145096"/>
                          <a:pt x="32524" y="2062120"/>
                          <a:pt x="0" y="1943616"/>
                        </a:cubicBezTo>
                        <a:cubicBezTo>
                          <a:pt x="-32524" y="1825112"/>
                          <a:pt x="1171" y="1518890"/>
                          <a:pt x="0" y="1409785"/>
                        </a:cubicBezTo>
                        <a:cubicBezTo>
                          <a:pt x="-1171" y="1300680"/>
                          <a:pt x="48825" y="1038417"/>
                          <a:pt x="0" y="827909"/>
                        </a:cubicBezTo>
                        <a:cubicBezTo>
                          <a:pt x="-48825" y="617401"/>
                          <a:pt x="45056" y="406841"/>
                          <a:pt x="0" y="203327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D50F2-F2CF-B1DE-7DDE-8B6FD9DE5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34" y="128532"/>
            <a:ext cx="3936865" cy="69330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en-ID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85197-D4DD-1480-8BC3-B59B3B67C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946" y="5776131"/>
            <a:ext cx="2612462" cy="7316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1200" b="1" dirty="0"/>
              <a:t>Stock</a:t>
            </a:r>
            <a:r>
              <a:rPr lang="en-US" sz="1200" dirty="0"/>
              <a:t> </a:t>
            </a:r>
            <a:r>
              <a:rPr lang="en-US" sz="1200" b="1" dirty="0"/>
              <a:t>market</a:t>
            </a:r>
            <a:r>
              <a:rPr lang="en-US" sz="1200" dirty="0"/>
              <a:t> </a:t>
            </a:r>
            <a:r>
              <a:rPr lang="en-US" sz="1200" b="1" dirty="0"/>
              <a:t>forecasting</a:t>
            </a:r>
            <a:r>
              <a:rPr lang="en-US" sz="1200" dirty="0"/>
              <a:t> is </a:t>
            </a:r>
            <a:r>
              <a:rPr lang="en-US" sz="1200" b="1" dirty="0"/>
              <a:t>crucial</a:t>
            </a:r>
            <a:r>
              <a:rPr lang="en-US" sz="1200" dirty="0"/>
              <a:t> to </a:t>
            </a:r>
            <a:r>
              <a:rPr lang="en-US" sz="1200" b="1" dirty="0"/>
              <a:t>mitigate</a:t>
            </a:r>
            <a:r>
              <a:rPr lang="en-US" sz="1200" dirty="0"/>
              <a:t> </a:t>
            </a:r>
            <a:r>
              <a:rPr lang="en-US" sz="1200" b="1" dirty="0"/>
              <a:t>risks</a:t>
            </a:r>
            <a:r>
              <a:rPr lang="en-US" sz="1200" dirty="0"/>
              <a:t> and support </a:t>
            </a:r>
            <a:r>
              <a:rPr lang="en-US" sz="1200" b="1" dirty="0">
                <a:solidFill>
                  <a:schemeClr val="accent6"/>
                </a:solidFill>
              </a:rPr>
              <a:t>informed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b="1" dirty="0">
                <a:solidFill>
                  <a:schemeClr val="accent6"/>
                </a:solidFill>
              </a:rPr>
              <a:t>investment</a:t>
            </a:r>
            <a:r>
              <a:rPr lang="en-US" sz="1200" dirty="0">
                <a:solidFill>
                  <a:schemeClr val="accent6"/>
                </a:solidFill>
              </a:rPr>
              <a:t> </a:t>
            </a:r>
            <a:r>
              <a:rPr lang="en-US" sz="1200" b="1" dirty="0">
                <a:solidFill>
                  <a:schemeClr val="accent6"/>
                </a:solidFill>
              </a:rPr>
              <a:t>decisions</a:t>
            </a:r>
            <a:endParaRPr lang="en-ID" sz="12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hand holding a coin with a dollar sign&#10;&#10;AI-generated content may be incorrect.">
            <a:extLst>
              <a:ext uri="{FF2B5EF4-FFF2-40B4-BE49-F238E27FC236}">
                <a16:creationId xmlns:a16="http://schemas.microsoft.com/office/drawing/2014/main" id="{E1185D06-23F4-CD6F-B7F7-B00570647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41" y="1544335"/>
            <a:ext cx="1263050" cy="126305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8D0D95-A4B2-1D8E-F6C5-A4667D6EF561}"/>
              </a:ext>
            </a:extLst>
          </p:cNvPr>
          <p:cNvSpPr txBox="1">
            <a:spLocks/>
          </p:cNvSpPr>
          <p:nvPr/>
        </p:nvSpPr>
        <p:spPr>
          <a:xfrm>
            <a:off x="313034" y="2784899"/>
            <a:ext cx="2443065" cy="603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Stock market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 one of global economic </a:t>
            </a:r>
            <a:r>
              <a:rPr lang="en-ID" sz="1200" dirty="0" err="1">
                <a:latin typeface="Arial" panose="020B0604020202020204" pitchFamily="34" charset="0"/>
                <a:cs typeface="Arial" panose="020B0604020202020204" pitchFamily="34" charset="0"/>
              </a:rPr>
              <a:t>pilars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. Market &gt; %100T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 2022  </a:t>
            </a: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926377F3-D464-9333-9401-5AEE90E3D535}"/>
              </a:ext>
            </a:extLst>
          </p:cNvPr>
          <p:cNvSpPr/>
          <p:nvPr/>
        </p:nvSpPr>
        <p:spPr>
          <a:xfrm>
            <a:off x="5185016" y="1712158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ECF1FE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 dirty="0">
              <a:solidFill>
                <a:schemeClr val="bg1"/>
              </a:solidFill>
            </a:endParaRPr>
          </a:p>
        </p:txBody>
      </p:sp>
      <p:sp>
        <p:nvSpPr>
          <p:cNvPr id="23" name="Freeform 25">
            <a:extLst>
              <a:ext uri="{FF2B5EF4-FFF2-40B4-BE49-F238E27FC236}">
                <a16:creationId xmlns:a16="http://schemas.microsoft.com/office/drawing/2014/main" id="{C97BE6AF-099C-C29F-2C10-C82A7AA1D035}"/>
              </a:ext>
            </a:extLst>
          </p:cNvPr>
          <p:cNvSpPr/>
          <p:nvPr/>
        </p:nvSpPr>
        <p:spPr>
          <a:xfrm>
            <a:off x="5185017" y="2737829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FFE7CD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sp>
        <p:nvSpPr>
          <p:cNvPr id="26" name="Freeform 28">
            <a:extLst>
              <a:ext uri="{FF2B5EF4-FFF2-40B4-BE49-F238E27FC236}">
                <a16:creationId xmlns:a16="http://schemas.microsoft.com/office/drawing/2014/main" id="{7B07841B-ADCC-4F8C-394D-27A74A4407A5}"/>
              </a:ext>
            </a:extLst>
          </p:cNvPr>
          <p:cNvSpPr/>
          <p:nvPr/>
        </p:nvSpPr>
        <p:spPr>
          <a:xfrm>
            <a:off x="5185016" y="3740496"/>
            <a:ext cx="5686199" cy="777788"/>
          </a:xfrm>
          <a:custGeom>
            <a:avLst/>
            <a:gdLst/>
            <a:ahLst/>
            <a:cxnLst/>
            <a:rect l="l" t="t" r="r" b="b"/>
            <a:pathLst>
              <a:path w="2415301" h="300343">
                <a:moveTo>
                  <a:pt x="43055" y="0"/>
                </a:moveTo>
                <a:lnTo>
                  <a:pt x="2372247" y="0"/>
                </a:lnTo>
                <a:cubicBezTo>
                  <a:pt x="2383666" y="0"/>
                  <a:pt x="2394617" y="4536"/>
                  <a:pt x="2402691" y="12610"/>
                </a:cubicBezTo>
                <a:cubicBezTo>
                  <a:pt x="2410765" y="20685"/>
                  <a:pt x="2415301" y="31636"/>
                  <a:pt x="2415301" y="43055"/>
                </a:cubicBezTo>
                <a:lnTo>
                  <a:pt x="2415301" y="257288"/>
                </a:lnTo>
                <a:cubicBezTo>
                  <a:pt x="2415301" y="281067"/>
                  <a:pt x="2396025" y="300343"/>
                  <a:pt x="2372247" y="300343"/>
                </a:cubicBezTo>
                <a:lnTo>
                  <a:pt x="43055" y="300343"/>
                </a:lnTo>
                <a:cubicBezTo>
                  <a:pt x="31636" y="300343"/>
                  <a:pt x="20685" y="295807"/>
                  <a:pt x="12610" y="287733"/>
                </a:cubicBezTo>
                <a:cubicBezTo>
                  <a:pt x="4536" y="279658"/>
                  <a:pt x="0" y="268707"/>
                  <a:pt x="0" y="257288"/>
                </a:cubicBezTo>
                <a:lnTo>
                  <a:pt x="0" y="43055"/>
                </a:lnTo>
                <a:cubicBezTo>
                  <a:pt x="0" y="31636"/>
                  <a:pt x="4536" y="20685"/>
                  <a:pt x="12610" y="12610"/>
                </a:cubicBezTo>
                <a:cubicBezTo>
                  <a:pt x="20685" y="4536"/>
                  <a:pt x="31636" y="0"/>
                  <a:pt x="43055" y="0"/>
                </a:cubicBezTo>
                <a:close/>
              </a:path>
            </a:pathLst>
          </a:custGeom>
          <a:solidFill>
            <a:srgbClr val="BFCAD8"/>
          </a:solidFill>
          <a:ln w="9525" cap="rnd">
            <a:solidFill>
              <a:srgbClr val="000000"/>
            </a:solidFill>
            <a:prstDash val="solid"/>
            <a:round/>
          </a:ln>
        </p:spPr>
        <p:txBody>
          <a:bodyPr/>
          <a:lstStyle/>
          <a:p>
            <a:endParaRPr lang="en-ID"/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0D90FB75-8424-F6C7-0565-DB48DF25E695}"/>
              </a:ext>
            </a:extLst>
          </p:cNvPr>
          <p:cNvGrpSpPr/>
          <p:nvPr/>
        </p:nvGrpSpPr>
        <p:grpSpPr>
          <a:xfrm>
            <a:off x="11164374" y="1750166"/>
            <a:ext cx="698068" cy="701773"/>
            <a:chOff x="11232770" y="1460097"/>
            <a:chExt cx="629671" cy="637975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5B6D9620-85E5-40A0-5D1F-136F2B0ADF88}"/>
                </a:ext>
              </a:extLst>
            </p:cNvPr>
            <p:cNvSpPr/>
            <p:nvPr/>
          </p:nvSpPr>
          <p:spPr>
            <a:xfrm flipV="1">
              <a:off x="11232770" y="1460097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ECF1FE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A62662F-F626-D4B1-C9F6-0ABBE37D61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30605" y="1579328"/>
              <a:ext cx="453377" cy="453377"/>
            </a:xfrm>
            <a:prstGeom prst="rect">
              <a:avLst/>
            </a:prstGeom>
          </p:spPr>
        </p:pic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6A3A6E7-A8C0-6A0F-2783-6299534E4922}"/>
              </a:ext>
            </a:extLst>
          </p:cNvPr>
          <p:cNvSpPr txBox="1">
            <a:spLocks/>
          </p:cNvSpPr>
          <p:nvPr/>
        </p:nvSpPr>
        <p:spPr>
          <a:xfrm>
            <a:off x="5254027" y="1775344"/>
            <a:ext cx="3859073" cy="3413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Technical Analysis Only – Banik et al. (2022)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DB9BA55-B206-3487-D159-835FC2A532BC}"/>
              </a:ext>
            </a:extLst>
          </p:cNvPr>
          <p:cNvGrpSpPr/>
          <p:nvPr/>
        </p:nvGrpSpPr>
        <p:grpSpPr>
          <a:xfrm>
            <a:off x="11160226" y="2764335"/>
            <a:ext cx="698068" cy="701773"/>
            <a:chOff x="5448615" y="3065181"/>
            <a:chExt cx="629671" cy="637975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2399762A-9350-9E9C-D333-B17A933E6A02}"/>
                </a:ext>
              </a:extLst>
            </p:cNvPr>
            <p:cNvSpPr/>
            <p:nvPr/>
          </p:nvSpPr>
          <p:spPr>
            <a:xfrm flipV="1">
              <a:off x="5448615" y="3065181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FFE7CD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630052B6-599C-B7EC-B2B1-7CB28546CDF3}"/>
                </a:ext>
              </a:extLst>
            </p:cNvPr>
            <p:cNvSpPr txBox="1"/>
            <p:nvPr/>
          </p:nvSpPr>
          <p:spPr>
            <a:xfrm flipV="1">
              <a:off x="5523658" y="3129448"/>
              <a:ext cx="479584" cy="5094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3"/>
                </a:lnSpc>
              </a:pPr>
              <a:endParaRPr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B434CF8-BC0F-7415-7D27-D632892DF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51480" y="3172198"/>
              <a:ext cx="423941" cy="423941"/>
            </a:xfrm>
            <a:prstGeom prst="rect">
              <a:avLst/>
            </a:prstGeom>
          </p:spPr>
        </p:pic>
      </p:grp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6672E5-4C03-7772-C897-4C936DD46AAB}"/>
              </a:ext>
            </a:extLst>
          </p:cNvPr>
          <p:cNvSpPr txBox="1">
            <a:spLocks/>
          </p:cNvSpPr>
          <p:nvPr/>
        </p:nvSpPr>
        <p:spPr>
          <a:xfrm>
            <a:off x="5254027" y="2810273"/>
            <a:ext cx="5281701" cy="341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Fundamental Analysis Only – </a:t>
            </a:r>
            <a:r>
              <a:rPr lang="en-US" sz="1200" b="1" dirty="0" err="1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Ozbayoglu</a:t>
            </a: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 (2020) </a:t>
            </a:r>
            <a:r>
              <a:rPr lang="en-ID" sz="1200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F645B04-8996-1B6D-A6A3-D6975807866A}"/>
              </a:ext>
            </a:extLst>
          </p:cNvPr>
          <p:cNvSpPr txBox="1">
            <a:spLocks/>
          </p:cNvSpPr>
          <p:nvPr/>
        </p:nvSpPr>
        <p:spPr>
          <a:xfrm>
            <a:off x="5254026" y="3784887"/>
            <a:ext cx="5109173" cy="3413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rgbClr val="0D3B7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News or Financial Data Only – Huang et al. (2023)</a:t>
            </a:r>
            <a:endParaRPr lang="en-ID" sz="1200" b="1" dirty="0">
              <a:solidFill>
                <a:srgbClr val="0D3B7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6814BDD-CBFA-2C02-91F5-CBD492D7FB0C}"/>
              </a:ext>
            </a:extLst>
          </p:cNvPr>
          <p:cNvGrpSpPr/>
          <p:nvPr/>
        </p:nvGrpSpPr>
        <p:grpSpPr>
          <a:xfrm>
            <a:off x="11160225" y="3778504"/>
            <a:ext cx="698068" cy="701773"/>
            <a:chOff x="11228621" y="3498821"/>
            <a:chExt cx="629671" cy="637975"/>
          </a:xfrm>
        </p:grpSpPr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8B8F667F-3F15-8050-1340-B02061DF8CB4}"/>
                </a:ext>
              </a:extLst>
            </p:cNvPr>
            <p:cNvSpPr/>
            <p:nvPr/>
          </p:nvSpPr>
          <p:spPr>
            <a:xfrm flipV="1">
              <a:off x="11228621" y="3498821"/>
              <a:ext cx="629671" cy="637975"/>
            </a:xfrm>
            <a:custGeom>
              <a:avLst/>
              <a:gdLst/>
              <a:ahLst/>
              <a:cxnLst/>
              <a:rect l="l" t="t" r="r" b="b"/>
              <a:pathLst>
                <a:path w="582369" h="590050">
                  <a:moveTo>
                    <a:pt x="273872" y="0"/>
                  </a:moveTo>
                  <a:lnTo>
                    <a:pt x="308497" y="0"/>
                  </a:lnTo>
                  <a:cubicBezTo>
                    <a:pt x="381132" y="0"/>
                    <a:pt x="450793" y="28854"/>
                    <a:pt x="502154" y="80215"/>
                  </a:cubicBezTo>
                  <a:cubicBezTo>
                    <a:pt x="553514" y="131576"/>
                    <a:pt x="582369" y="201237"/>
                    <a:pt x="582369" y="273872"/>
                  </a:cubicBezTo>
                  <a:lnTo>
                    <a:pt x="582369" y="316178"/>
                  </a:lnTo>
                  <a:cubicBezTo>
                    <a:pt x="582369" y="388813"/>
                    <a:pt x="553514" y="458474"/>
                    <a:pt x="502154" y="509835"/>
                  </a:cubicBezTo>
                  <a:cubicBezTo>
                    <a:pt x="450793" y="561196"/>
                    <a:pt x="381132" y="590050"/>
                    <a:pt x="308497" y="590050"/>
                  </a:cubicBezTo>
                  <a:lnTo>
                    <a:pt x="273872" y="590050"/>
                  </a:lnTo>
                  <a:cubicBezTo>
                    <a:pt x="201237" y="590050"/>
                    <a:pt x="131576" y="561196"/>
                    <a:pt x="80215" y="509835"/>
                  </a:cubicBezTo>
                  <a:cubicBezTo>
                    <a:pt x="28854" y="458474"/>
                    <a:pt x="0" y="388813"/>
                    <a:pt x="0" y="316178"/>
                  </a:cubicBezTo>
                  <a:lnTo>
                    <a:pt x="0" y="273872"/>
                  </a:lnTo>
                  <a:cubicBezTo>
                    <a:pt x="0" y="201237"/>
                    <a:pt x="28854" y="131576"/>
                    <a:pt x="80215" y="80215"/>
                  </a:cubicBezTo>
                  <a:cubicBezTo>
                    <a:pt x="131576" y="28854"/>
                    <a:pt x="201237" y="0"/>
                    <a:pt x="273872" y="0"/>
                  </a:cubicBezTo>
                  <a:close/>
                </a:path>
              </a:pathLst>
            </a:custGeom>
            <a:solidFill>
              <a:srgbClr val="BFCAD8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ID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D0A4D42-E730-0294-20FF-4B7710111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31486" y="3605838"/>
              <a:ext cx="423941" cy="423941"/>
            </a:xfrm>
            <a:prstGeom prst="rect">
              <a:avLst/>
            </a:prstGeom>
          </p:spPr>
        </p:pic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A717D0E6-3498-7038-6356-705B805D2D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837045">
            <a:off x="2890892" y="2140859"/>
            <a:ext cx="832030" cy="8320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3863FD-BF5B-AD90-F1F7-ED5DF29B1C11}"/>
              </a:ext>
            </a:extLst>
          </p:cNvPr>
          <p:cNvSpPr txBox="1">
            <a:spLocks/>
          </p:cNvSpPr>
          <p:nvPr/>
        </p:nvSpPr>
        <p:spPr>
          <a:xfrm>
            <a:off x="5254027" y="1984545"/>
            <a:ext cx="5513549" cy="477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Price &amp; volume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history with indicators only. This might be ignores external market drivers such as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macro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events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A93D00FD-417A-C390-1B6A-7EE9A5EFB8B8}"/>
              </a:ext>
            </a:extLst>
          </p:cNvPr>
          <p:cNvSpPr txBox="1">
            <a:spLocks/>
          </p:cNvSpPr>
          <p:nvPr/>
        </p:nvSpPr>
        <p:spPr>
          <a:xfrm>
            <a:off x="5254027" y="3015224"/>
            <a:ext cx="5513549" cy="501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Focus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Company financial reports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sheets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only. Too static,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unable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capture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short-term market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fluctuations or sentiment shifts.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240A3D3-2042-B59C-BC7A-95A1FC5E8264}"/>
              </a:ext>
            </a:extLst>
          </p:cNvPr>
          <p:cNvSpPr txBox="1"/>
          <p:nvPr/>
        </p:nvSpPr>
        <p:spPr>
          <a:xfrm>
            <a:off x="5254027" y="3993848"/>
            <a:ext cx="5586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Only focus on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news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financial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en-ID" sz="1200" i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Overlooks technical signals and market dynamics, leading to incomplete forecasting.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486638FC-3138-D5B7-D093-D4ECFAB7ABB6}"/>
              </a:ext>
            </a:extLst>
          </p:cNvPr>
          <p:cNvSpPr txBox="1">
            <a:spLocks/>
          </p:cNvSpPr>
          <p:nvPr/>
        </p:nvSpPr>
        <p:spPr>
          <a:xfrm>
            <a:off x="5185016" y="5049418"/>
            <a:ext cx="278489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What’s needed?</a:t>
            </a:r>
            <a:endParaRPr lang="en-ID" b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7977D10-5A77-0AAA-2CA6-B8478002E64A}"/>
              </a:ext>
            </a:extLst>
          </p:cNvPr>
          <p:cNvSpPr txBox="1"/>
          <p:nvPr/>
        </p:nvSpPr>
        <p:spPr>
          <a:xfrm>
            <a:off x="2288858" y="4397095"/>
            <a:ext cx="2443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High</a:t>
            </a:r>
            <a:r>
              <a:rPr lang="en-US" sz="1200" dirty="0"/>
              <a:t> </a:t>
            </a:r>
            <a:r>
              <a:rPr lang="en-US" sz="1200" b="1" dirty="0"/>
              <a:t>profit</a:t>
            </a:r>
            <a:r>
              <a:rPr lang="en-US" sz="1200" dirty="0"/>
              <a:t> potential, but also </a:t>
            </a:r>
            <a:r>
              <a:rPr lang="en-US" sz="1200" b="1" dirty="0"/>
              <a:t>highly</a:t>
            </a:r>
            <a:r>
              <a:rPr lang="en-US" sz="1200" dirty="0"/>
              <a:t> </a:t>
            </a:r>
            <a:r>
              <a:rPr lang="en-US" sz="1200" b="1" dirty="0">
                <a:solidFill>
                  <a:srgbClr val="C00000"/>
                </a:solidFill>
              </a:rPr>
              <a:t>volatile</a:t>
            </a:r>
            <a:r>
              <a:rPr lang="en-US" sz="1200" dirty="0">
                <a:solidFill>
                  <a:srgbClr val="C00000"/>
                </a:solidFill>
              </a:rPr>
              <a:t> &amp; </a:t>
            </a:r>
            <a:r>
              <a:rPr lang="en-US" sz="1200" b="1" dirty="0">
                <a:solidFill>
                  <a:srgbClr val="C00000"/>
                </a:solidFill>
              </a:rPr>
              <a:t>risky</a:t>
            </a:r>
            <a:endParaRPr lang="en-ID" sz="1200" b="1" dirty="0">
              <a:solidFill>
                <a:srgbClr val="C00000"/>
              </a:solidFill>
            </a:endParaRPr>
          </a:p>
        </p:txBody>
      </p:sp>
      <p:pic>
        <p:nvPicPr>
          <p:cNvPr id="64" name="Picture 63" descr="A logo of a coin&#10;&#10;AI-generated content may be incorrect.">
            <a:extLst>
              <a:ext uri="{FF2B5EF4-FFF2-40B4-BE49-F238E27FC236}">
                <a16:creationId xmlns:a16="http://schemas.microsoft.com/office/drawing/2014/main" id="{7F5A258C-BCDC-89EF-AA00-32F176C296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005" y="3362324"/>
            <a:ext cx="1034771" cy="103477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B1BD356-4D33-6AF3-8A42-69AE2384C3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762955" flipH="1">
            <a:off x="1208163" y="3964474"/>
            <a:ext cx="832030" cy="83203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9A0D35B-3A5B-35AD-BE9D-278ECBCC4EE7}"/>
              </a:ext>
            </a:extLst>
          </p:cNvPr>
          <p:cNvSpPr txBox="1"/>
          <p:nvPr/>
        </p:nvSpPr>
        <p:spPr>
          <a:xfrm>
            <a:off x="8038884" y="4795257"/>
            <a:ext cx="3617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Integration of </a:t>
            </a:r>
            <a:r>
              <a:rPr lang="en-US" sz="1200" dirty="0">
                <a:solidFill>
                  <a:schemeClr val="accent6"/>
                </a:solidFill>
              </a:rPr>
              <a:t>financial data, technical indicators, news sentiment</a:t>
            </a:r>
            <a:r>
              <a:rPr lang="en-US" sz="1200" dirty="0"/>
              <a:t>, and seasonality.</a:t>
            </a:r>
            <a:endParaRPr lang="en-ID" sz="1200" b="1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65C8E75-1885-E356-ABFF-F97EE9C59DDC}"/>
              </a:ext>
            </a:extLst>
          </p:cNvPr>
          <p:cNvSpPr txBox="1"/>
          <p:nvPr/>
        </p:nvSpPr>
        <p:spPr>
          <a:xfrm>
            <a:off x="8038884" y="5487606"/>
            <a:ext cx="36171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Handles the </a:t>
            </a:r>
            <a:r>
              <a:rPr lang="en-US" sz="1200" dirty="0">
                <a:solidFill>
                  <a:schemeClr val="accent6"/>
                </a:solidFill>
              </a:rPr>
              <a:t>non-linear</a:t>
            </a:r>
            <a:r>
              <a:rPr lang="en-US" sz="1200" dirty="0"/>
              <a:t> and </a:t>
            </a:r>
            <a:r>
              <a:rPr lang="en-US" sz="1200" dirty="0">
                <a:solidFill>
                  <a:schemeClr val="accent6"/>
                </a:solidFill>
              </a:rPr>
              <a:t>non-stationary</a:t>
            </a:r>
            <a:r>
              <a:rPr lang="en-US" sz="1200" dirty="0"/>
              <a:t> nature of the market.</a:t>
            </a:r>
            <a:endParaRPr lang="en-ID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63EA1C2-E8AE-3C98-DE0F-1C341CA8E41E}"/>
              </a:ext>
            </a:extLst>
          </p:cNvPr>
          <p:cNvSpPr txBox="1"/>
          <p:nvPr/>
        </p:nvSpPr>
        <p:spPr>
          <a:xfrm>
            <a:off x="8038884" y="6179955"/>
            <a:ext cx="4038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Generation of </a:t>
            </a:r>
            <a:r>
              <a:rPr lang="en-US" sz="1200" dirty="0">
                <a:solidFill>
                  <a:schemeClr val="accent6"/>
                </a:solidFill>
              </a:rPr>
              <a:t>daily actionable investment advice </a:t>
            </a:r>
            <a:r>
              <a:rPr lang="en-US" sz="1200" dirty="0"/>
              <a:t>instead of mere price forecasts.</a:t>
            </a:r>
            <a:endParaRPr lang="en-ID" sz="1200" dirty="0"/>
          </a:p>
        </p:txBody>
      </p:sp>
      <p:pic>
        <p:nvPicPr>
          <p:cNvPr id="73" name="Picture 72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4D827394-9339-607E-F266-A2B4C6274B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2" y="6213488"/>
            <a:ext cx="402029" cy="392099"/>
          </a:xfrm>
          <a:prstGeom prst="rect">
            <a:avLst/>
          </a:prstGeom>
        </p:spPr>
      </p:pic>
      <p:pic>
        <p:nvPicPr>
          <p:cNvPr id="74" name="Picture 73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6283BAA4-793D-109F-BB80-FD1BA38D63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2" y="5516149"/>
            <a:ext cx="402029" cy="392099"/>
          </a:xfrm>
          <a:prstGeom prst="rect">
            <a:avLst/>
          </a:prstGeom>
        </p:spPr>
      </p:pic>
      <p:pic>
        <p:nvPicPr>
          <p:cNvPr id="75" name="Picture 74" descr="A green and white check marks&#10;&#10;AI-generated content may be incorrect.">
            <a:extLst>
              <a:ext uri="{FF2B5EF4-FFF2-40B4-BE49-F238E27FC236}">
                <a16:creationId xmlns:a16="http://schemas.microsoft.com/office/drawing/2014/main" id="{A4EB6EA8-5C3B-B299-0E40-0B07586532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5" t="18321" r="67940" b="38531"/>
          <a:stretch>
            <a:fillRect/>
          </a:stretch>
        </p:blipFill>
        <p:spPr>
          <a:xfrm>
            <a:off x="7567881" y="4853368"/>
            <a:ext cx="402029" cy="392099"/>
          </a:xfrm>
          <a:prstGeom prst="rect">
            <a:avLst/>
          </a:prstGeom>
        </p:spPr>
      </p:pic>
      <p:pic>
        <p:nvPicPr>
          <p:cNvPr id="78" name="Picture 77" descr="A light bulb with a network&#10;&#10;AI-generated content may be incorrect.">
            <a:extLst>
              <a:ext uri="{FF2B5EF4-FFF2-40B4-BE49-F238E27FC236}">
                <a16:creationId xmlns:a16="http://schemas.microsoft.com/office/drawing/2014/main" id="{F42002C1-3145-6847-3265-76AE2BB64F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098" y="4783449"/>
            <a:ext cx="966158" cy="966158"/>
          </a:xfrm>
          <a:prstGeom prst="rect">
            <a:avLst/>
          </a:prstGeom>
        </p:spPr>
      </p:pic>
      <p:sp>
        <p:nvSpPr>
          <p:cNvPr id="81" name="Oval 80">
            <a:extLst>
              <a:ext uri="{FF2B5EF4-FFF2-40B4-BE49-F238E27FC236}">
                <a16:creationId xmlns:a16="http://schemas.microsoft.com/office/drawing/2014/main" id="{312B5D46-29E3-B055-5711-989DE3EAD615}"/>
              </a:ext>
            </a:extLst>
          </p:cNvPr>
          <p:cNvSpPr/>
          <p:nvPr/>
        </p:nvSpPr>
        <p:spPr>
          <a:xfrm>
            <a:off x="695185" y="1716988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  <a:endParaRPr lang="en-ID" sz="1200" b="1" dirty="0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C515DB0-5585-CF09-9D53-945506E48250}"/>
              </a:ext>
            </a:extLst>
          </p:cNvPr>
          <p:cNvSpPr/>
          <p:nvPr/>
        </p:nvSpPr>
        <p:spPr>
          <a:xfrm>
            <a:off x="1023543" y="4912890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  <a:endParaRPr lang="en-ID" sz="1200" b="1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9ADBAFB8-90CD-8A8E-10ED-88FAB34D3753}"/>
              </a:ext>
            </a:extLst>
          </p:cNvPr>
          <p:cNvSpPr/>
          <p:nvPr/>
        </p:nvSpPr>
        <p:spPr>
          <a:xfrm>
            <a:off x="3970141" y="3253335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  <a:endParaRPr lang="en-ID" sz="1200" b="1" dirty="0"/>
          </a:p>
        </p:txBody>
      </p:sp>
      <p:sp>
        <p:nvSpPr>
          <p:cNvPr id="88" name="Title 1">
            <a:extLst>
              <a:ext uri="{FF2B5EF4-FFF2-40B4-BE49-F238E27FC236}">
                <a16:creationId xmlns:a16="http://schemas.microsoft.com/office/drawing/2014/main" id="{1DE8969F-7E16-BA1B-DAE6-7462BBACCFFF}"/>
              </a:ext>
            </a:extLst>
          </p:cNvPr>
          <p:cNvSpPr txBox="1">
            <a:spLocks/>
          </p:cNvSpPr>
          <p:nvPr/>
        </p:nvSpPr>
        <p:spPr>
          <a:xfrm>
            <a:off x="5093000" y="1299345"/>
            <a:ext cx="1839153" cy="3738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/>
              <a:t>Old Approach</a:t>
            </a:r>
            <a:endParaRPr lang="en-ID" sz="1600" b="1" dirty="0"/>
          </a:p>
        </p:txBody>
      </p:sp>
      <p:sp>
        <p:nvSpPr>
          <p:cNvPr id="89" name="Title 1">
            <a:extLst>
              <a:ext uri="{FF2B5EF4-FFF2-40B4-BE49-F238E27FC236}">
                <a16:creationId xmlns:a16="http://schemas.microsoft.com/office/drawing/2014/main" id="{FBC5E00E-CBF3-8ADC-5712-87190A6167C3}"/>
              </a:ext>
            </a:extLst>
          </p:cNvPr>
          <p:cNvSpPr txBox="1">
            <a:spLocks/>
          </p:cNvSpPr>
          <p:nvPr/>
        </p:nvSpPr>
        <p:spPr>
          <a:xfrm>
            <a:off x="239486" y="717792"/>
            <a:ext cx="3224842" cy="3418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i="1" dirty="0"/>
              <a:t>Why Stock Market </a:t>
            </a:r>
            <a:r>
              <a:rPr lang="en-US" sz="1600" i="1" dirty="0" err="1"/>
              <a:t>Forcasting</a:t>
            </a:r>
            <a:r>
              <a:rPr lang="en-US" sz="1600" i="1" dirty="0"/>
              <a:t>?</a:t>
            </a:r>
            <a:endParaRPr lang="en-ID" sz="1600" i="1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3904684-2EF9-AB19-D58E-33A4BF82DCAA}"/>
              </a:ext>
            </a:extLst>
          </p:cNvPr>
          <p:cNvSpPr txBox="1"/>
          <p:nvPr/>
        </p:nvSpPr>
        <p:spPr>
          <a:xfrm>
            <a:off x="233735" y="1000152"/>
            <a:ext cx="92339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This study proposes an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LSTM-based framework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that integrates multiple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data sources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and provides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daily actionable advice.</a:t>
            </a:r>
            <a:endParaRPr lang="en-ID" sz="12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FC964C2-8527-5472-9C0C-90CC618D506C}"/>
              </a:ext>
            </a:extLst>
          </p:cNvPr>
          <p:cNvSpPr/>
          <p:nvPr/>
        </p:nvSpPr>
        <p:spPr>
          <a:xfrm>
            <a:off x="3366183" y="1616938"/>
            <a:ext cx="1164387" cy="280758"/>
          </a:xfrm>
          <a:prstGeom prst="rect">
            <a:avLst/>
          </a:prstGeom>
          <a:solidFill>
            <a:srgbClr val="FCB6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3C2AF9D-608A-FDF7-A203-45BFDE36EB8C}"/>
              </a:ext>
            </a:extLst>
          </p:cNvPr>
          <p:cNvSpPr txBox="1">
            <a:spLocks/>
          </p:cNvSpPr>
          <p:nvPr/>
        </p:nvSpPr>
        <p:spPr>
          <a:xfrm>
            <a:off x="3342848" y="1572892"/>
            <a:ext cx="1211057" cy="368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ID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244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C6BBB804-CACC-4084-0AF0-900F99639C95}"/>
              </a:ext>
            </a:extLst>
          </p:cNvPr>
          <p:cNvSpPr/>
          <p:nvPr/>
        </p:nvSpPr>
        <p:spPr>
          <a:xfrm>
            <a:off x="1677114" y="4412580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630490-E577-1AE3-14AD-CA295100EB9F}"/>
              </a:ext>
            </a:extLst>
          </p:cNvPr>
          <p:cNvSpPr/>
          <p:nvPr/>
        </p:nvSpPr>
        <p:spPr>
          <a:xfrm>
            <a:off x="5330937" y="4412580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54ADE80-DB29-1C6D-D5F6-5D638849372F}"/>
              </a:ext>
            </a:extLst>
          </p:cNvPr>
          <p:cNvSpPr/>
          <p:nvPr/>
        </p:nvSpPr>
        <p:spPr>
          <a:xfrm>
            <a:off x="8711620" y="4412580"/>
            <a:ext cx="1885318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CEE538-D447-776A-599B-F75030EECD01}"/>
              </a:ext>
            </a:extLst>
          </p:cNvPr>
          <p:cNvSpPr txBox="1"/>
          <p:nvPr/>
        </p:nvSpPr>
        <p:spPr>
          <a:xfrm>
            <a:off x="1503204" y="4406034"/>
            <a:ext cx="13557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LSTM Forecasting</a:t>
            </a:r>
            <a:endParaRPr lang="en-ID" sz="1200" b="1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B2ADF59-6EA1-9BEA-984D-4E4C03C64B42}"/>
              </a:ext>
            </a:extLst>
          </p:cNvPr>
          <p:cNvSpPr>
            <a:spLocks/>
          </p:cNvSpPr>
          <p:nvPr/>
        </p:nvSpPr>
        <p:spPr>
          <a:xfrm>
            <a:off x="299049" y="1494649"/>
            <a:ext cx="11593902" cy="2487460"/>
          </a:xfrm>
          <a:custGeom>
            <a:avLst/>
            <a:gdLst>
              <a:gd name="connsiteX0" fmla="*/ 0 w 11593902"/>
              <a:gd name="connsiteY0" fmla="*/ 216086 h 2487460"/>
              <a:gd name="connsiteX1" fmla="*/ 216086 w 11593902"/>
              <a:gd name="connsiteY1" fmla="*/ 0 h 2487460"/>
              <a:gd name="connsiteX2" fmla="*/ 578842 w 11593902"/>
              <a:gd name="connsiteY2" fmla="*/ 0 h 2487460"/>
              <a:gd name="connsiteX3" fmla="*/ 1499685 w 11593902"/>
              <a:gd name="connsiteY3" fmla="*/ 0 h 2487460"/>
              <a:gd name="connsiteX4" fmla="*/ 2197293 w 11593902"/>
              <a:gd name="connsiteY4" fmla="*/ 0 h 2487460"/>
              <a:gd name="connsiteX5" fmla="*/ 3006519 w 11593902"/>
              <a:gd name="connsiteY5" fmla="*/ 0 h 2487460"/>
              <a:gd name="connsiteX6" fmla="*/ 3592509 w 11593902"/>
              <a:gd name="connsiteY6" fmla="*/ 0 h 2487460"/>
              <a:gd name="connsiteX7" fmla="*/ 4290117 w 11593902"/>
              <a:gd name="connsiteY7" fmla="*/ 0 h 2487460"/>
              <a:gd name="connsiteX8" fmla="*/ 4652874 w 11593902"/>
              <a:gd name="connsiteY8" fmla="*/ 0 h 2487460"/>
              <a:gd name="connsiteX9" fmla="*/ 5350482 w 11593902"/>
              <a:gd name="connsiteY9" fmla="*/ 0 h 2487460"/>
              <a:gd name="connsiteX10" fmla="*/ 5713238 w 11593902"/>
              <a:gd name="connsiteY10" fmla="*/ 0 h 2487460"/>
              <a:gd name="connsiteX11" fmla="*/ 6634081 w 11593902"/>
              <a:gd name="connsiteY11" fmla="*/ 0 h 2487460"/>
              <a:gd name="connsiteX12" fmla="*/ 7220072 w 11593902"/>
              <a:gd name="connsiteY12" fmla="*/ 0 h 2487460"/>
              <a:gd name="connsiteX13" fmla="*/ 7582828 w 11593902"/>
              <a:gd name="connsiteY13" fmla="*/ 0 h 2487460"/>
              <a:gd name="connsiteX14" fmla="*/ 8280436 w 11593902"/>
              <a:gd name="connsiteY14" fmla="*/ 0 h 2487460"/>
              <a:gd name="connsiteX15" fmla="*/ 8643192 w 11593902"/>
              <a:gd name="connsiteY15" fmla="*/ 0 h 2487460"/>
              <a:gd name="connsiteX16" fmla="*/ 9452418 w 11593902"/>
              <a:gd name="connsiteY16" fmla="*/ 0 h 2487460"/>
              <a:gd name="connsiteX17" fmla="*/ 10373260 w 11593902"/>
              <a:gd name="connsiteY17" fmla="*/ 0 h 2487460"/>
              <a:gd name="connsiteX18" fmla="*/ 11377816 w 11593902"/>
              <a:gd name="connsiteY18" fmla="*/ 0 h 2487460"/>
              <a:gd name="connsiteX19" fmla="*/ 11593902 w 11593902"/>
              <a:gd name="connsiteY19" fmla="*/ 216086 h 2487460"/>
              <a:gd name="connsiteX20" fmla="*/ 11593902 w 11593902"/>
              <a:gd name="connsiteY20" fmla="*/ 942288 h 2487460"/>
              <a:gd name="connsiteX21" fmla="*/ 11593902 w 11593902"/>
              <a:gd name="connsiteY21" fmla="*/ 1565725 h 2487460"/>
              <a:gd name="connsiteX22" fmla="*/ 11593902 w 11593902"/>
              <a:gd name="connsiteY22" fmla="*/ 2271374 h 2487460"/>
              <a:gd name="connsiteX23" fmla="*/ 11377816 w 11593902"/>
              <a:gd name="connsiteY23" fmla="*/ 2487460 h 2487460"/>
              <a:gd name="connsiteX24" fmla="*/ 10791825 w 11593902"/>
              <a:gd name="connsiteY24" fmla="*/ 2487460 h 2487460"/>
              <a:gd name="connsiteX25" fmla="*/ 10317452 w 11593902"/>
              <a:gd name="connsiteY25" fmla="*/ 2487460 h 2487460"/>
              <a:gd name="connsiteX26" fmla="*/ 9843078 w 11593902"/>
              <a:gd name="connsiteY26" fmla="*/ 2487460 h 2487460"/>
              <a:gd name="connsiteX27" fmla="*/ 8922235 w 11593902"/>
              <a:gd name="connsiteY27" fmla="*/ 2487460 h 2487460"/>
              <a:gd name="connsiteX28" fmla="*/ 8559479 w 11593902"/>
              <a:gd name="connsiteY28" fmla="*/ 2487460 h 2487460"/>
              <a:gd name="connsiteX29" fmla="*/ 7750254 w 11593902"/>
              <a:gd name="connsiteY29" fmla="*/ 2487460 h 2487460"/>
              <a:gd name="connsiteX30" fmla="*/ 7164263 w 11593902"/>
              <a:gd name="connsiteY30" fmla="*/ 2487460 h 2487460"/>
              <a:gd name="connsiteX31" fmla="*/ 6355037 w 11593902"/>
              <a:gd name="connsiteY31" fmla="*/ 2487460 h 2487460"/>
              <a:gd name="connsiteX32" fmla="*/ 5880664 w 11593902"/>
              <a:gd name="connsiteY32" fmla="*/ 2487460 h 2487460"/>
              <a:gd name="connsiteX33" fmla="*/ 5294673 w 11593902"/>
              <a:gd name="connsiteY33" fmla="*/ 2487460 h 2487460"/>
              <a:gd name="connsiteX34" fmla="*/ 4373830 w 11593902"/>
              <a:gd name="connsiteY34" fmla="*/ 2487460 h 2487460"/>
              <a:gd name="connsiteX35" fmla="*/ 3676222 w 11593902"/>
              <a:gd name="connsiteY35" fmla="*/ 2487460 h 2487460"/>
              <a:gd name="connsiteX36" fmla="*/ 3201849 w 11593902"/>
              <a:gd name="connsiteY36" fmla="*/ 2487460 h 2487460"/>
              <a:gd name="connsiteX37" fmla="*/ 2281006 w 11593902"/>
              <a:gd name="connsiteY37" fmla="*/ 2487460 h 2487460"/>
              <a:gd name="connsiteX38" fmla="*/ 1806633 w 11593902"/>
              <a:gd name="connsiteY38" fmla="*/ 2487460 h 2487460"/>
              <a:gd name="connsiteX39" fmla="*/ 997407 w 11593902"/>
              <a:gd name="connsiteY39" fmla="*/ 2487460 h 2487460"/>
              <a:gd name="connsiteX40" fmla="*/ 216086 w 11593902"/>
              <a:gd name="connsiteY40" fmla="*/ 2487460 h 2487460"/>
              <a:gd name="connsiteX41" fmla="*/ 0 w 11593902"/>
              <a:gd name="connsiteY41" fmla="*/ 2271374 h 2487460"/>
              <a:gd name="connsiteX42" fmla="*/ 0 w 11593902"/>
              <a:gd name="connsiteY42" fmla="*/ 1606831 h 2487460"/>
              <a:gd name="connsiteX43" fmla="*/ 0 w 11593902"/>
              <a:gd name="connsiteY43" fmla="*/ 942288 h 2487460"/>
              <a:gd name="connsiteX44" fmla="*/ 0 w 11593902"/>
              <a:gd name="connsiteY44" fmla="*/ 216086 h 2487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11593902" h="2487460" fill="none" extrusionOk="0">
                <a:moveTo>
                  <a:pt x="0" y="216086"/>
                </a:moveTo>
                <a:cubicBezTo>
                  <a:pt x="20927" y="115421"/>
                  <a:pt x="107129" y="-21544"/>
                  <a:pt x="216086" y="0"/>
                </a:cubicBezTo>
                <a:cubicBezTo>
                  <a:pt x="350814" y="-15078"/>
                  <a:pt x="434726" y="-10412"/>
                  <a:pt x="578842" y="0"/>
                </a:cubicBezTo>
                <a:cubicBezTo>
                  <a:pt x="722958" y="10412"/>
                  <a:pt x="1253544" y="16903"/>
                  <a:pt x="1499685" y="0"/>
                </a:cubicBezTo>
                <a:cubicBezTo>
                  <a:pt x="1745826" y="-16903"/>
                  <a:pt x="2024201" y="9477"/>
                  <a:pt x="2197293" y="0"/>
                </a:cubicBezTo>
                <a:cubicBezTo>
                  <a:pt x="2370385" y="-9477"/>
                  <a:pt x="2711946" y="31039"/>
                  <a:pt x="3006519" y="0"/>
                </a:cubicBezTo>
                <a:cubicBezTo>
                  <a:pt x="3301092" y="-31039"/>
                  <a:pt x="3381956" y="22028"/>
                  <a:pt x="3592509" y="0"/>
                </a:cubicBezTo>
                <a:cubicBezTo>
                  <a:pt x="3803062" y="-22028"/>
                  <a:pt x="4061792" y="32395"/>
                  <a:pt x="4290117" y="0"/>
                </a:cubicBezTo>
                <a:cubicBezTo>
                  <a:pt x="4518442" y="-32395"/>
                  <a:pt x="4530310" y="15863"/>
                  <a:pt x="4652874" y="0"/>
                </a:cubicBezTo>
                <a:cubicBezTo>
                  <a:pt x="4775438" y="-15863"/>
                  <a:pt x="5072708" y="-3086"/>
                  <a:pt x="5350482" y="0"/>
                </a:cubicBezTo>
                <a:cubicBezTo>
                  <a:pt x="5628256" y="3086"/>
                  <a:pt x="5583620" y="16850"/>
                  <a:pt x="5713238" y="0"/>
                </a:cubicBezTo>
                <a:cubicBezTo>
                  <a:pt x="5842856" y="-16850"/>
                  <a:pt x="6249811" y="-131"/>
                  <a:pt x="6634081" y="0"/>
                </a:cubicBezTo>
                <a:cubicBezTo>
                  <a:pt x="7018351" y="131"/>
                  <a:pt x="6940300" y="28479"/>
                  <a:pt x="7220072" y="0"/>
                </a:cubicBezTo>
                <a:cubicBezTo>
                  <a:pt x="7499844" y="-28479"/>
                  <a:pt x="7455884" y="-14004"/>
                  <a:pt x="7582828" y="0"/>
                </a:cubicBezTo>
                <a:cubicBezTo>
                  <a:pt x="7709772" y="14004"/>
                  <a:pt x="7972358" y="18119"/>
                  <a:pt x="8280436" y="0"/>
                </a:cubicBezTo>
                <a:cubicBezTo>
                  <a:pt x="8588514" y="-18119"/>
                  <a:pt x="8517151" y="10795"/>
                  <a:pt x="8643192" y="0"/>
                </a:cubicBezTo>
                <a:cubicBezTo>
                  <a:pt x="8769233" y="-10795"/>
                  <a:pt x="9198085" y="33718"/>
                  <a:pt x="9452418" y="0"/>
                </a:cubicBezTo>
                <a:cubicBezTo>
                  <a:pt x="9706751" y="-33718"/>
                  <a:pt x="10002435" y="-43300"/>
                  <a:pt x="10373260" y="0"/>
                </a:cubicBezTo>
                <a:cubicBezTo>
                  <a:pt x="10744085" y="43300"/>
                  <a:pt x="11099883" y="-37019"/>
                  <a:pt x="11377816" y="0"/>
                </a:cubicBezTo>
                <a:cubicBezTo>
                  <a:pt x="11485677" y="18072"/>
                  <a:pt x="11596644" y="97006"/>
                  <a:pt x="11593902" y="216086"/>
                </a:cubicBezTo>
                <a:cubicBezTo>
                  <a:pt x="11589741" y="534789"/>
                  <a:pt x="11622053" y="715063"/>
                  <a:pt x="11593902" y="942288"/>
                </a:cubicBezTo>
                <a:cubicBezTo>
                  <a:pt x="11565751" y="1169513"/>
                  <a:pt x="11595601" y="1402868"/>
                  <a:pt x="11593902" y="1565725"/>
                </a:cubicBezTo>
                <a:cubicBezTo>
                  <a:pt x="11592203" y="1728582"/>
                  <a:pt x="11609015" y="2108747"/>
                  <a:pt x="11593902" y="2271374"/>
                </a:cubicBezTo>
                <a:cubicBezTo>
                  <a:pt x="11589532" y="2399376"/>
                  <a:pt x="11526433" y="2487385"/>
                  <a:pt x="11377816" y="2487460"/>
                </a:cubicBezTo>
                <a:cubicBezTo>
                  <a:pt x="11244621" y="2502007"/>
                  <a:pt x="10910299" y="2476155"/>
                  <a:pt x="10791825" y="2487460"/>
                </a:cubicBezTo>
                <a:cubicBezTo>
                  <a:pt x="10673351" y="2498765"/>
                  <a:pt x="10522816" y="2481847"/>
                  <a:pt x="10317452" y="2487460"/>
                </a:cubicBezTo>
                <a:cubicBezTo>
                  <a:pt x="10112088" y="2493073"/>
                  <a:pt x="9957215" y="2470269"/>
                  <a:pt x="9843078" y="2487460"/>
                </a:cubicBezTo>
                <a:cubicBezTo>
                  <a:pt x="9728941" y="2504651"/>
                  <a:pt x="9253338" y="2516683"/>
                  <a:pt x="8922235" y="2487460"/>
                </a:cubicBezTo>
                <a:cubicBezTo>
                  <a:pt x="8591132" y="2458237"/>
                  <a:pt x="8646160" y="2490962"/>
                  <a:pt x="8559479" y="2487460"/>
                </a:cubicBezTo>
                <a:cubicBezTo>
                  <a:pt x="8472798" y="2483958"/>
                  <a:pt x="8134127" y="2457895"/>
                  <a:pt x="7750254" y="2487460"/>
                </a:cubicBezTo>
                <a:cubicBezTo>
                  <a:pt x="7366382" y="2517025"/>
                  <a:pt x="7295456" y="2464688"/>
                  <a:pt x="7164263" y="2487460"/>
                </a:cubicBezTo>
                <a:cubicBezTo>
                  <a:pt x="7033070" y="2510232"/>
                  <a:pt x="6562939" y="2497840"/>
                  <a:pt x="6355037" y="2487460"/>
                </a:cubicBezTo>
                <a:cubicBezTo>
                  <a:pt x="6147135" y="2477080"/>
                  <a:pt x="6067881" y="2469869"/>
                  <a:pt x="5880664" y="2487460"/>
                </a:cubicBezTo>
                <a:cubicBezTo>
                  <a:pt x="5693447" y="2505051"/>
                  <a:pt x="5524995" y="2459582"/>
                  <a:pt x="5294673" y="2487460"/>
                </a:cubicBezTo>
                <a:cubicBezTo>
                  <a:pt x="5064351" y="2515338"/>
                  <a:pt x="4695000" y="2520639"/>
                  <a:pt x="4373830" y="2487460"/>
                </a:cubicBezTo>
                <a:cubicBezTo>
                  <a:pt x="4052660" y="2454281"/>
                  <a:pt x="3981831" y="2520432"/>
                  <a:pt x="3676222" y="2487460"/>
                </a:cubicBezTo>
                <a:cubicBezTo>
                  <a:pt x="3370613" y="2454488"/>
                  <a:pt x="3321008" y="2504456"/>
                  <a:pt x="3201849" y="2487460"/>
                </a:cubicBezTo>
                <a:cubicBezTo>
                  <a:pt x="3082690" y="2470464"/>
                  <a:pt x="2658080" y="2477001"/>
                  <a:pt x="2281006" y="2487460"/>
                </a:cubicBezTo>
                <a:cubicBezTo>
                  <a:pt x="1903932" y="2497919"/>
                  <a:pt x="1937772" y="2479037"/>
                  <a:pt x="1806633" y="2487460"/>
                </a:cubicBezTo>
                <a:cubicBezTo>
                  <a:pt x="1675494" y="2495883"/>
                  <a:pt x="1355981" y="2522493"/>
                  <a:pt x="997407" y="2487460"/>
                </a:cubicBezTo>
                <a:cubicBezTo>
                  <a:pt x="638833" y="2452427"/>
                  <a:pt x="504364" y="2503117"/>
                  <a:pt x="216086" y="2487460"/>
                </a:cubicBezTo>
                <a:cubicBezTo>
                  <a:pt x="98185" y="2493653"/>
                  <a:pt x="4998" y="2389533"/>
                  <a:pt x="0" y="2271374"/>
                </a:cubicBezTo>
                <a:cubicBezTo>
                  <a:pt x="-12005" y="2120882"/>
                  <a:pt x="-7498" y="1753729"/>
                  <a:pt x="0" y="1606831"/>
                </a:cubicBezTo>
                <a:cubicBezTo>
                  <a:pt x="7498" y="1459933"/>
                  <a:pt x="24941" y="1174286"/>
                  <a:pt x="0" y="942288"/>
                </a:cubicBezTo>
                <a:cubicBezTo>
                  <a:pt x="-24941" y="710290"/>
                  <a:pt x="-32745" y="498600"/>
                  <a:pt x="0" y="216086"/>
                </a:cubicBezTo>
                <a:close/>
              </a:path>
              <a:path w="11593902" h="2487460" stroke="0" extrusionOk="0">
                <a:moveTo>
                  <a:pt x="0" y="216086"/>
                </a:moveTo>
                <a:cubicBezTo>
                  <a:pt x="2618" y="87951"/>
                  <a:pt x="125649" y="7154"/>
                  <a:pt x="216086" y="0"/>
                </a:cubicBezTo>
                <a:cubicBezTo>
                  <a:pt x="439052" y="14533"/>
                  <a:pt x="807216" y="-11750"/>
                  <a:pt x="1025311" y="0"/>
                </a:cubicBezTo>
                <a:cubicBezTo>
                  <a:pt x="1243407" y="11750"/>
                  <a:pt x="1280463" y="12420"/>
                  <a:pt x="1388068" y="0"/>
                </a:cubicBezTo>
                <a:cubicBezTo>
                  <a:pt x="1495673" y="-12420"/>
                  <a:pt x="1918181" y="34699"/>
                  <a:pt x="2197293" y="0"/>
                </a:cubicBezTo>
                <a:cubicBezTo>
                  <a:pt x="2476406" y="-34699"/>
                  <a:pt x="2486797" y="14276"/>
                  <a:pt x="2560049" y="0"/>
                </a:cubicBezTo>
                <a:cubicBezTo>
                  <a:pt x="2633301" y="-14276"/>
                  <a:pt x="3293782" y="9115"/>
                  <a:pt x="3480892" y="0"/>
                </a:cubicBezTo>
                <a:cubicBezTo>
                  <a:pt x="3668002" y="-9115"/>
                  <a:pt x="3961088" y="-9818"/>
                  <a:pt x="4178500" y="0"/>
                </a:cubicBezTo>
                <a:cubicBezTo>
                  <a:pt x="4395912" y="9818"/>
                  <a:pt x="4717937" y="-24600"/>
                  <a:pt x="4876108" y="0"/>
                </a:cubicBezTo>
                <a:cubicBezTo>
                  <a:pt x="5034279" y="24600"/>
                  <a:pt x="5128238" y="3961"/>
                  <a:pt x="5238864" y="0"/>
                </a:cubicBezTo>
                <a:cubicBezTo>
                  <a:pt x="5349490" y="-3961"/>
                  <a:pt x="5959196" y="39934"/>
                  <a:pt x="6159707" y="0"/>
                </a:cubicBezTo>
                <a:cubicBezTo>
                  <a:pt x="6360218" y="-39934"/>
                  <a:pt x="6646893" y="-26868"/>
                  <a:pt x="6857315" y="0"/>
                </a:cubicBezTo>
                <a:cubicBezTo>
                  <a:pt x="7067737" y="26868"/>
                  <a:pt x="7236137" y="-19411"/>
                  <a:pt x="7554923" y="0"/>
                </a:cubicBezTo>
                <a:cubicBezTo>
                  <a:pt x="7873709" y="19411"/>
                  <a:pt x="8199786" y="17049"/>
                  <a:pt x="8364149" y="0"/>
                </a:cubicBezTo>
                <a:cubicBezTo>
                  <a:pt x="8528512" y="-17049"/>
                  <a:pt x="8605701" y="-726"/>
                  <a:pt x="8838522" y="0"/>
                </a:cubicBezTo>
                <a:cubicBezTo>
                  <a:pt x="9071343" y="726"/>
                  <a:pt x="9248032" y="555"/>
                  <a:pt x="9424513" y="0"/>
                </a:cubicBezTo>
                <a:cubicBezTo>
                  <a:pt x="9600994" y="-555"/>
                  <a:pt x="10005314" y="12275"/>
                  <a:pt x="10233739" y="0"/>
                </a:cubicBezTo>
                <a:cubicBezTo>
                  <a:pt x="10462164" y="-12275"/>
                  <a:pt x="10577964" y="-11696"/>
                  <a:pt x="10708112" y="0"/>
                </a:cubicBezTo>
                <a:cubicBezTo>
                  <a:pt x="10838260" y="11696"/>
                  <a:pt x="11125849" y="18865"/>
                  <a:pt x="11377816" y="0"/>
                </a:cubicBezTo>
                <a:cubicBezTo>
                  <a:pt x="11498812" y="2177"/>
                  <a:pt x="11566814" y="103665"/>
                  <a:pt x="11593902" y="216086"/>
                </a:cubicBezTo>
                <a:cubicBezTo>
                  <a:pt x="11606314" y="401682"/>
                  <a:pt x="11591768" y="663224"/>
                  <a:pt x="11593902" y="942288"/>
                </a:cubicBezTo>
                <a:cubicBezTo>
                  <a:pt x="11596036" y="1221352"/>
                  <a:pt x="11573109" y="1450573"/>
                  <a:pt x="11593902" y="1606831"/>
                </a:cubicBezTo>
                <a:cubicBezTo>
                  <a:pt x="11614695" y="1763089"/>
                  <a:pt x="11620887" y="1976327"/>
                  <a:pt x="11593902" y="2271374"/>
                </a:cubicBezTo>
                <a:cubicBezTo>
                  <a:pt x="11603161" y="2412791"/>
                  <a:pt x="11493943" y="2469262"/>
                  <a:pt x="11377816" y="2487460"/>
                </a:cubicBezTo>
                <a:cubicBezTo>
                  <a:pt x="11165676" y="2490240"/>
                  <a:pt x="11038784" y="2476211"/>
                  <a:pt x="10903442" y="2487460"/>
                </a:cubicBezTo>
                <a:cubicBezTo>
                  <a:pt x="10768100" y="2498709"/>
                  <a:pt x="10525190" y="2481686"/>
                  <a:pt x="10429069" y="2487460"/>
                </a:cubicBezTo>
                <a:cubicBezTo>
                  <a:pt x="10332948" y="2493234"/>
                  <a:pt x="10065824" y="2479886"/>
                  <a:pt x="9731461" y="2487460"/>
                </a:cubicBezTo>
                <a:cubicBezTo>
                  <a:pt x="9397098" y="2495034"/>
                  <a:pt x="9243564" y="2514349"/>
                  <a:pt x="8922235" y="2487460"/>
                </a:cubicBezTo>
                <a:cubicBezTo>
                  <a:pt x="8600906" y="2460571"/>
                  <a:pt x="8724787" y="2496988"/>
                  <a:pt x="8559479" y="2487460"/>
                </a:cubicBezTo>
                <a:cubicBezTo>
                  <a:pt x="8394171" y="2477932"/>
                  <a:pt x="7840275" y="2495595"/>
                  <a:pt x="7638636" y="2487460"/>
                </a:cubicBezTo>
                <a:cubicBezTo>
                  <a:pt x="7436997" y="2479325"/>
                  <a:pt x="7115180" y="2479409"/>
                  <a:pt x="6717794" y="2487460"/>
                </a:cubicBezTo>
                <a:cubicBezTo>
                  <a:pt x="6320408" y="2495511"/>
                  <a:pt x="6411374" y="2459909"/>
                  <a:pt x="6131803" y="2487460"/>
                </a:cubicBezTo>
                <a:cubicBezTo>
                  <a:pt x="5852232" y="2515011"/>
                  <a:pt x="5688630" y="2489641"/>
                  <a:pt x="5545812" y="2487460"/>
                </a:cubicBezTo>
                <a:cubicBezTo>
                  <a:pt x="5402994" y="2485279"/>
                  <a:pt x="5282395" y="2483096"/>
                  <a:pt x="5183056" y="2487460"/>
                </a:cubicBezTo>
                <a:cubicBezTo>
                  <a:pt x="5083717" y="2491824"/>
                  <a:pt x="4629359" y="2496527"/>
                  <a:pt x="4485448" y="2487460"/>
                </a:cubicBezTo>
                <a:cubicBezTo>
                  <a:pt x="4341537" y="2478393"/>
                  <a:pt x="4055062" y="2467420"/>
                  <a:pt x="3787840" y="2487460"/>
                </a:cubicBezTo>
                <a:cubicBezTo>
                  <a:pt x="3520618" y="2507500"/>
                  <a:pt x="3365760" y="2472163"/>
                  <a:pt x="2978614" y="2487460"/>
                </a:cubicBezTo>
                <a:cubicBezTo>
                  <a:pt x="2591468" y="2502757"/>
                  <a:pt x="2455635" y="2527128"/>
                  <a:pt x="2169389" y="2487460"/>
                </a:cubicBezTo>
                <a:cubicBezTo>
                  <a:pt x="1883144" y="2447792"/>
                  <a:pt x="1914332" y="2484916"/>
                  <a:pt x="1695015" y="2487460"/>
                </a:cubicBezTo>
                <a:cubicBezTo>
                  <a:pt x="1475698" y="2490004"/>
                  <a:pt x="793520" y="2425504"/>
                  <a:pt x="216086" y="2487460"/>
                </a:cubicBezTo>
                <a:cubicBezTo>
                  <a:pt x="95681" y="2482970"/>
                  <a:pt x="14535" y="2406864"/>
                  <a:pt x="0" y="2271374"/>
                </a:cubicBezTo>
                <a:cubicBezTo>
                  <a:pt x="-26888" y="2022661"/>
                  <a:pt x="6210" y="1840276"/>
                  <a:pt x="0" y="1647937"/>
                </a:cubicBezTo>
                <a:cubicBezTo>
                  <a:pt x="-6210" y="1455598"/>
                  <a:pt x="-4218" y="1151479"/>
                  <a:pt x="0" y="921735"/>
                </a:cubicBezTo>
                <a:cubicBezTo>
                  <a:pt x="4218" y="691991"/>
                  <a:pt x="15757" y="376218"/>
                  <a:pt x="0" y="216086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rgbClr val="FCB600"/>
            </a:solidFill>
            <a:extLst>
              <a:ext uri="{C807C97D-BFC1-408E-A445-0C87EB9F89A2}">
                <ask:lineSketchStyleProps xmlns:ask="http://schemas.microsoft.com/office/drawing/2018/sketchyshapes" sd="2909501952">
                  <a:prstGeom prst="roundRect">
                    <a:avLst>
                      <a:gd name="adj" fmla="val 868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A0EB0-91BC-D47E-1B80-2BB2C90B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96" y="2627591"/>
            <a:ext cx="2071778" cy="31471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1400" b="1" dirty="0"/>
              <a:t>Historical Stock Data</a:t>
            </a:r>
            <a:endParaRPr lang="en-ID" sz="1400" b="1" dirty="0"/>
          </a:p>
        </p:txBody>
      </p:sp>
      <p:pic>
        <p:nvPicPr>
          <p:cNvPr id="8" name="Picture 7" descr="A magnifying glass and a graph&#10;&#10;AI-generated content may be incorrect.">
            <a:extLst>
              <a:ext uri="{FF2B5EF4-FFF2-40B4-BE49-F238E27FC236}">
                <a16:creationId xmlns:a16="http://schemas.microsoft.com/office/drawing/2014/main" id="{DDFD8F43-CDCC-F491-A4D8-70CD8B175B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802" y="1549973"/>
            <a:ext cx="1007967" cy="100796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F8C295-CC61-B80E-E8FF-FB14DA39A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603" y="192865"/>
            <a:ext cx="6517257" cy="612535"/>
          </a:xfrm>
        </p:spPr>
        <p:txBody>
          <a:bodyPr>
            <a:noAutofit/>
          </a:bodyPr>
          <a:lstStyle/>
          <a:p>
            <a:r>
              <a:rPr lang="en-US" sz="2500" b="1" dirty="0">
                <a:latin typeface="Arial" panose="020B0604020202020204" pitchFamily="34" charset="0"/>
                <a:cs typeface="Arial" panose="020B0604020202020204" pitchFamily="34" charset="0"/>
              </a:rPr>
              <a:t>Proposed Framework &amp; Contributions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D6A2FCD-80CF-8196-907F-2BBCAA1BDA30}"/>
              </a:ext>
            </a:extLst>
          </p:cNvPr>
          <p:cNvSpPr txBox="1">
            <a:spLocks/>
          </p:cNvSpPr>
          <p:nvPr/>
        </p:nvSpPr>
        <p:spPr>
          <a:xfrm>
            <a:off x="251603" y="734758"/>
            <a:ext cx="11003296" cy="5756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dirty="0"/>
              <a:t>Advisor Neural Network Framework</a:t>
            </a:r>
            <a:r>
              <a:rPr lang="en-US" sz="1400" dirty="0"/>
              <a:t> using Long Short Term Memory (LSTM) based for Daily investment Advise. Successively, the advice unit provides next-day advice based on predicted information in conjunction with the proposed </a:t>
            </a:r>
            <a:r>
              <a:rPr lang="en-US" sz="1400" i="1" dirty="0"/>
              <a:t>Heuristic Stocks Selection </a:t>
            </a:r>
            <a:r>
              <a:rPr lang="en-US" sz="1400" dirty="0"/>
              <a:t>algorithm. </a:t>
            </a:r>
            <a:endParaRPr lang="en-ID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8B799EB-EB9A-5BA8-3593-4DB6FC1082BB}"/>
              </a:ext>
            </a:extLst>
          </p:cNvPr>
          <p:cNvSpPr txBox="1"/>
          <p:nvPr/>
        </p:nvSpPr>
        <p:spPr>
          <a:xfrm>
            <a:off x="8004610" y="4863505"/>
            <a:ext cx="32993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Selects stocks with highest predictability.</a:t>
            </a:r>
            <a:endParaRPr lang="en-ID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EA3BB-4F9B-A66E-3F51-CB9ACE2F7E60}"/>
              </a:ext>
            </a:extLst>
          </p:cNvPr>
          <p:cNvSpPr txBox="1"/>
          <p:nvPr/>
        </p:nvSpPr>
        <p:spPr>
          <a:xfrm>
            <a:off x="5157027" y="4498367"/>
            <a:ext cx="13557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Advice Unit</a:t>
            </a:r>
            <a:endParaRPr lang="en-ID" sz="12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CDD342E-8230-A61D-0F17-1FE3B062A432}"/>
              </a:ext>
            </a:extLst>
          </p:cNvPr>
          <p:cNvSpPr txBox="1"/>
          <p:nvPr/>
        </p:nvSpPr>
        <p:spPr>
          <a:xfrm>
            <a:off x="8613405" y="4406034"/>
            <a:ext cx="20817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/>
              <a:t>Heuristic Stock Selection Algorithm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BDED85C-C7B3-3D0C-0A26-C7841A8385AF}"/>
              </a:ext>
            </a:extLst>
          </p:cNvPr>
          <p:cNvSpPr/>
          <p:nvPr/>
        </p:nvSpPr>
        <p:spPr>
          <a:xfrm>
            <a:off x="5339691" y="1279984"/>
            <a:ext cx="1007967" cy="448573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45EEC94-B02D-2768-9D3D-42608CFAC345}"/>
              </a:ext>
            </a:extLst>
          </p:cNvPr>
          <p:cNvSpPr txBox="1"/>
          <p:nvPr/>
        </p:nvSpPr>
        <p:spPr>
          <a:xfrm>
            <a:off x="590011" y="4054341"/>
            <a:ext cx="16066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Predict daily returns</a:t>
            </a:r>
            <a:endParaRPr lang="en-ID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5BE4FA-479A-3993-99FD-D54FFB180FCB}"/>
              </a:ext>
            </a:extLst>
          </p:cNvPr>
          <p:cNvSpPr txBox="1"/>
          <p:nvPr/>
        </p:nvSpPr>
        <p:spPr>
          <a:xfrm>
            <a:off x="10328271" y="5213101"/>
            <a:ext cx="17695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/>
              <a:t>Predicted the next day’s </a:t>
            </a:r>
            <a:r>
              <a:rPr lang="en-US" sz="1200" b="1" i="1" dirty="0">
                <a:solidFill>
                  <a:schemeClr val="accent6"/>
                </a:solidFill>
              </a:rPr>
              <a:t>Daily Return</a:t>
            </a:r>
            <a:endParaRPr lang="en-ID" sz="1200" b="1" i="1" dirty="0">
              <a:solidFill>
                <a:schemeClr val="accent6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55C3FF0-867A-5F58-85F1-527C702DE1B7}"/>
              </a:ext>
            </a:extLst>
          </p:cNvPr>
          <p:cNvSpPr txBox="1"/>
          <p:nvPr/>
        </p:nvSpPr>
        <p:spPr>
          <a:xfrm>
            <a:off x="5165781" y="1350382"/>
            <a:ext cx="13557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B3A6F"/>
                </a:solidFill>
              </a:rPr>
              <a:t>Input Data</a:t>
            </a:r>
            <a:endParaRPr lang="en-ID" sz="1400" b="1" dirty="0">
              <a:solidFill>
                <a:srgbClr val="0B3A6F"/>
              </a:solidFill>
            </a:endParaRP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005DF6A7-A6F5-A08B-D15D-A15ACFB8C10A}"/>
              </a:ext>
            </a:extLst>
          </p:cNvPr>
          <p:cNvCxnSpPr>
            <a:cxnSpLocks/>
            <a:stCxn id="27" idx="2"/>
            <a:endCxn id="100" idx="0"/>
          </p:cNvCxnSpPr>
          <p:nvPr/>
        </p:nvCxnSpPr>
        <p:spPr>
          <a:xfrm rot="5400000">
            <a:off x="3923314" y="2239893"/>
            <a:ext cx="430471" cy="391490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D4331B6-44A2-C983-2B66-2EBFA88A7454}"/>
              </a:ext>
            </a:extLst>
          </p:cNvPr>
          <p:cNvCxnSpPr>
            <a:cxnSpLocks/>
          </p:cNvCxnSpPr>
          <p:nvPr/>
        </p:nvCxnSpPr>
        <p:spPr>
          <a:xfrm>
            <a:off x="2858990" y="4621557"/>
            <a:ext cx="22980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1F892F9-D32A-76C8-2678-F2128BC32B33}"/>
              </a:ext>
            </a:extLst>
          </p:cNvPr>
          <p:cNvCxnSpPr>
            <a:cxnSpLocks/>
          </p:cNvCxnSpPr>
          <p:nvPr/>
        </p:nvCxnSpPr>
        <p:spPr>
          <a:xfrm>
            <a:off x="6512813" y="4633860"/>
            <a:ext cx="210059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F4FE85FD-9CC7-B1ED-ED77-EBA01641B2ED}"/>
              </a:ext>
            </a:extLst>
          </p:cNvPr>
          <p:cNvSpPr/>
          <p:nvPr/>
        </p:nvSpPr>
        <p:spPr>
          <a:xfrm>
            <a:off x="9200988" y="5696622"/>
            <a:ext cx="906583" cy="293295"/>
          </a:xfrm>
          <a:prstGeom prst="rect">
            <a:avLst/>
          </a:prstGeom>
          <a:solidFill>
            <a:srgbClr val="FCB600"/>
          </a:solidFill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D" sz="12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884D5EE-5D2A-0F40-5B5C-F234C0AFA59B}"/>
              </a:ext>
            </a:extLst>
          </p:cNvPr>
          <p:cNvCxnSpPr>
            <a:stCxn id="18" idx="2"/>
            <a:endCxn id="51" idx="0"/>
          </p:cNvCxnSpPr>
          <p:nvPr/>
        </p:nvCxnSpPr>
        <p:spPr>
          <a:xfrm>
            <a:off x="9654279" y="5140504"/>
            <a:ext cx="1" cy="5561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D13732C-73DB-D5E1-5EE7-7D69A70B190B}"/>
              </a:ext>
            </a:extLst>
          </p:cNvPr>
          <p:cNvSpPr/>
          <p:nvPr/>
        </p:nvSpPr>
        <p:spPr>
          <a:xfrm>
            <a:off x="379848" y="5843620"/>
            <a:ext cx="45719" cy="954545"/>
          </a:xfrm>
          <a:prstGeom prst="roundRect">
            <a:avLst>
              <a:gd name="adj" fmla="val 0"/>
            </a:avLst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ADE844C-9892-F0A5-3893-8880D28E294E}"/>
              </a:ext>
            </a:extLst>
          </p:cNvPr>
          <p:cNvGrpSpPr/>
          <p:nvPr/>
        </p:nvGrpSpPr>
        <p:grpSpPr>
          <a:xfrm>
            <a:off x="425567" y="5804742"/>
            <a:ext cx="2829466" cy="323165"/>
            <a:chOff x="456423" y="5273485"/>
            <a:chExt cx="2829466" cy="323165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5534F7E-D432-7703-C4D9-744289CA18C4}"/>
                </a:ext>
              </a:extLst>
            </p:cNvPr>
            <p:cNvSpPr txBox="1"/>
            <p:nvPr/>
          </p:nvSpPr>
          <p:spPr>
            <a:xfrm>
              <a:off x="456423" y="5273485"/>
              <a:ext cx="2829466" cy="3231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500" b="1" dirty="0"/>
                <a:t>Why Daily Return?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9C8289E-06A7-DBAF-5AD9-FF2722E477A1}"/>
                </a:ext>
              </a:extLst>
            </p:cNvPr>
            <p:cNvSpPr txBox="1"/>
            <p:nvPr/>
          </p:nvSpPr>
          <p:spPr>
            <a:xfrm>
              <a:off x="2080843" y="5312363"/>
              <a:ext cx="1068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100" i="1" dirty="0"/>
                <a:t>as a target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5A6099B8-4913-4942-E075-1A5D9BF9099E}"/>
              </a:ext>
            </a:extLst>
          </p:cNvPr>
          <p:cNvSpPr txBox="1"/>
          <p:nvPr/>
        </p:nvSpPr>
        <p:spPr>
          <a:xfrm>
            <a:off x="425567" y="6108826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“We decided to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focus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on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Daily Return (DR)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instead of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closing prices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since DR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informative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insights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investors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reduces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non-stationarity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problem of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price series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, and is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directly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actual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investment</a:t>
            </a:r>
            <a:r>
              <a:rPr lang="en-US" sz="1200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1" i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decisions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.”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5473992-FA66-8059-D5FE-A0026F8AD59B}"/>
              </a:ext>
            </a:extLst>
          </p:cNvPr>
          <p:cNvSpPr txBox="1"/>
          <p:nvPr/>
        </p:nvSpPr>
        <p:spPr>
          <a:xfrm>
            <a:off x="5611367" y="5220096"/>
            <a:ext cx="278535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Evaluated on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400+ NASDAQ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stocks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67 Cryptos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(3 yrs)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26D48AD-A8AF-5B64-F884-C41C87924B74}"/>
              </a:ext>
            </a:extLst>
          </p:cNvPr>
          <p:cNvGrpSpPr/>
          <p:nvPr/>
        </p:nvGrpSpPr>
        <p:grpSpPr>
          <a:xfrm>
            <a:off x="8442733" y="5396956"/>
            <a:ext cx="1211546" cy="107944"/>
            <a:chOff x="8442733" y="5334915"/>
            <a:chExt cx="1211546" cy="107944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D02884F4-A9E3-492A-0A74-389BEB0057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50678" y="5388887"/>
              <a:ext cx="1103601" cy="1"/>
            </a:xfrm>
            <a:prstGeom prst="line">
              <a:avLst/>
            </a:prstGeom>
            <a:ln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0A2C574-6F6E-4E49-B2A2-B33BF064E8D0}"/>
                </a:ext>
              </a:extLst>
            </p:cNvPr>
            <p:cNvSpPr/>
            <p:nvPr/>
          </p:nvSpPr>
          <p:spPr>
            <a:xfrm>
              <a:off x="8442733" y="5334915"/>
              <a:ext cx="107944" cy="107944"/>
            </a:xfrm>
            <a:prstGeom prst="ellipse">
              <a:avLst/>
            </a:prstGeom>
            <a:ln>
              <a:solidFill>
                <a:srgbClr val="FCB6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B32BC5-18D2-25DF-1E28-4E6E18F62CE9}"/>
              </a:ext>
            </a:extLst>
          </p:cNvPr>
          <p:cNvGrpSpPr/>
          <p:nvPr/>
        </p:nvGrpSpPr>
        <p:grpSpPr>
          <a:xfrm>
            <a:off x="3359640" y="1640125"/>
            <a:ext cx="2655077" cy="2030639"/>
            <a:chOff x="3320306" y="1780624"/>
            <a:chExt cx="2655077" cy="20306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101BADD-0F18-824E-B322-3515E81ADBCE}"/>
                </a:ext>
              </a:extLst>
            </p:cNvPr>
            <p:cNvGrpSpPr/>
            <p:nvPr/>
          </p:nvGrpSpPr>
          <p:grpSpPr>
            <a:xfrm>
              <a:off x="3970595" y="1780624"/>
              <a:ext cx="1354498" cy="1348648"/>
              <a:chOff x="4144364" y="2451231"/>
              <a:chExt cx="1354498" cy="1348648"/>
            </a:xfrm>
          </p:grpSpPr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9C35AF9B-0617-5C6C-91C4-9523F3541A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44364" y="3471923"/>
                <a:ext cx="1354498" cy="32795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sz="1400" b="1" dirty="0"/>
                  <a:t>News Data</a:t>
                </a:r>
              </a:p>
            </p:txBody>
          </p:sp>
          <p:pic>
            <p:nvPicPr>
              <p:cNvPr id="10" name="Picture 9" descr="A black and blue news page&#10;&#10;AI-generated content may be incorrect.">
                <a:extLst>
                  <a:ext uri="{FF2B5EF4-FFF2-40B4-BE49-F238E27FC236}">
                    <a16:creationId xmlns:a16="http://schemas.microsoft.com/office/drawing/2014/main" id="{DDE9893A-A516-57BF-DA34-6139A6D493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37277" y="2451231"/>
                <a:ext cx="906633" cy="906633"/>
              </a:xfrm>
              <a:prstGeom prst="rect">
                <a:avLst/>
              </a:prstGeom>
            </p:spPr>
          </p:pic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D9DFCB2-94B2-088B-C96B-B69B153799E7}"/>
                </a:ext>
              </a:extLst>
            </p:cNvPr>
            <p:cNvSpPr txBox="1"/>
            <p:nvPr/>
          </p:nvSpPr>
          <p:spPr>
            <a:xfrm>
              <a:off x="3320306" y="3164932"/>
              <a:ext cx="265507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/>
                <a:t>News data </a:t>
              </a:r>
              <a:r>
                <a:rPr lang="en-US" sz="1200" i="1" dirty="0"/>
                <a:t>from </a:t>
              </a:r>
              <a:r>
                <a:rPr lang="en-US" sz="1200" b="1" i="1" dirty="0"/>
                <a:t>EOD Historical Data</a:t>
              </a:r>
              <a:r>
                <a:rPr lang="en-US" sz="1200" i="1" dirty="0"/>
                <a:t>: two features — </a:t>
              </a:r>
              <a:r>
                <a:rPr lang="en-US" sz="1200" i="1" dirty="0">
                  <a:solidFill>
                    <a:schemeClr val="accent6">
                      <a:lumMod val="75000"/>
                    </a:schemeClr>
                  </a:solidFill>
                </a:rPr>
                <a:t>number of articles</a:t>
              </a:r>
              <a:r>
                <a:rPr lang="en-US" sz="1200" i="1" dirty="0"/>
                <a:t> and </a:t>
              </a:r>
              <a:r>
                <a:rPr lang="en-US" sz="1200" i="1" dirty="0">
                  <a:solidFill>
                    <a:schemeClr val="accent6">
                      <a:lumMod val="75000"/>
                    </a:schemeClr>
                  </a:solidFill>
                </a:rPr>
                <a:t>sentiment score </a:t>
              </a:r>
              <a:r>
                <a:rPr lang="en-US" sz="1200" i="1" dirty="0"/>
                <a:t>(-1 to 1).</a:t>
              </a:r>
              <a:endParaRPr lang="en-ID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C1986DA1-EEE4-BA3F-373D-DCEF3E11C630}"/>
              </a:ext>
            </a:extLst>
          </p:cNvPr>
          <p:cNvGrpSpPr/>
          <p:nvPr/>
        </p:nvGrpSpPr>
        <p:grpSpPr>
          <a:xfrm>
            <a:off x="6093746" y="1589213"/>
            <a:ext cx="2956753" cy="2266217"/>
            <a:chOff x="6128252" y="1729712"/>
            <a:chExt cx="2956753" cy="226621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832EC83-8A6F-F759-8EC0-9B6E3B89DABD}"/>
                </a:ext>
              </a:extLst>
            </p:cNvPr>
            <p:cNvGrpSpPr/>
            <p:nvPr/>
          </p:nvGrpSpPr>
          <p:grpSpPr>
            <a:xfrm>
              <a:off x="6659444" y="1729712"/>
              <a:ext cx="1894369" cy="1399560"/>
              <a:chOff x="6259107" y="2400319"/>
              <a:chExt cx="1894369" cy="1399560"/>
            </a:xfrm>
          </p:grpSpPr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64A7D29E-31F1-6C18-3731-52ECAE08D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9107" y="3471924"/>
                <a:ext cx="1894369" cy="3279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1400" b="1" dirty="0"/>
                  <a:t>Technical Indicators</a:t>
                </a:r>
                <a:endParaRPr lang="en-ID" sz="1400" b="1" dirty="0"/>
              </a:p>
            </p:txBody>
          </p:sp>
          <p:pic>
            <p:nvPicPr>
              <p:cNvPr id="14" name="Picture 13" descr="A black and blue logo&#10;&#10;AI-generated content may be incorrect.">
                <a:extLst>
                  <a:ext uri="{FF2B5EF4-FFF2-40B4-BE49-F238E27FC236}">
                    <a16:creationId xmlns:a16="http://schemas.microsoft.com/office/drawing/2014/main" id="{D2F4753D-C92A-E026-686F-AFD0B73039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02064" y="2400319"/>
                <a:ext cx="1008456" cy="1008456"/>
              </a:xfrm>
              <a:prstGeom prst="rect">
                <a:avLst/>
              </a:prstGeom>
            </p:spPr>
          </p:pic>
        </p:grp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C1996DC-BD02-4B3C-46CF-8AB83E7DB621}"/>
                </a:ext>
              </a:extLst>
            </p:cNvPr>
            <p:cNvSpPr txBox="1"/>
            <p:nvPr/>
          </p:nvSpPr>
          <p:spPr>
            <a:xfrm>
              <a:off x="6128252" y="3164932"/>
              <a:ext cx="295675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Commonly used for stock trend prediction as they summarize time-series behavior: </a:t>
              </a:r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AO, RSI, ATR, ADX, Aroon, and Daily Return</a:t>
              </a:r>
              <a:endParaRPr lang="en-ID" sz="1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81C523D2-65C3-FF17-CB02-2D5688181F11}"/>
              </a:ext>
            </a:extLst>
          </p:cNvPr>
          <p:cNvSpPr txBox="1"/>
          <p:nvPr/>
        </p:nvSpPr>
        <p:spPr>
          <a:xfrm>
            <a:off x="303763" y="3024433"/>
            <a:ext cx="3068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Historical financial data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crawled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from portals (e.g., </a:t>
            </a:r>
            <a:r>
              <a:rPr lang="en-US" sz="1200" b="1" i="1" dirty="0">
                <a:latin typeface="Arial" panose="020B0604020202020204" pitchFamily="34" charset="0"/>
                <a:cs typeface="Arial" panose="020B0604020202020204" pitchFamily="34" charset="0"/>
              </a:rPr>
              <a:t>Yahoo Finance, Google Finance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), with key features summarized.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A7DF387-D261-FF82-7E38-CBFCBD4614DB}"/>
              </a:ext>
            </a:extLst>
          </p:cNvPr>
          <p:cNvGrpSpPr/>
          <p:nvPr/>
        </p:nvGrpSpPr>
        <p:grpSpPr>
          <a:xfrm>
            <a:off x="9116137" y="1607835"/>
            <a:ext cx="2807243" cy="2062929"/>
            <a:chOff x="9150643" y="1748334"/>
            <a:chExt cx="2807243" cy="206292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B2D17861-A12F-92CA-AD25-4FB5E1631EF3}"/>
                </a:ext>
              </a:extLst>
            </p:cNvPr>
            <p:cNvGrpSpPr/>
            <p:nvPr/>
          </p:nvGrpSpPr>
          <p:grpSpPr>
            <a:xfrm>
              <a:off x="9536496" y="1748334"/>
              <a:ext cx="2035536" cy="1402428"/>
              <a:chOff x="8636511" y="2418941"/>
              <a:chExt cx="2035536" cy="1402428"/>
            </a:xfrm>
          </p:grpSpPr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FAE4940E-73E0-D506-AFAA-B554715C60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6511" y="3450434"/>
                <a:ext cx="2035536" cy="37093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sz="1400" b="1" dirty="0"/>
                  <a:t>Seasonality Patterns</a:t>
                </a:r>
                <a:endParaRPr lang="en-ID" sz="1400" b="1" dirty="0"/>
              </a:p>
            </p:txBody>
          </p:sp>
          <p:pic>
            <p:nvPicPr>
              <p:cNvPr id="12" name="Picture 11" descr="A black and blue symbols&#10;&#10;AI-generated content may be incorrect.">
                <a:extLst>
                  <a:ext uri="{FF2B5EF4-FFF2-40B4-BE49-F238E27FC236}">
                    <a16:creationId xmlns:a16="http://schemas.microsoft.com/office/drawing/2014/main" id="{346A2C80-EACC-AA0F-BFE4-8E5F12FFE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68673" y="2418941"/>
                <a:ext cx="971213" cy="971213"/>
              </a:xfrm>
              <a:prstGeom prst="rect">
                <a:avLst/>
              </a:prstGeom>
            </p:spPr>
          </p:pic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64DEDAC-E7DD-78AB-F47F-2D1DC486A5EA}"/>
                </a:ext>
              </a:extLst>
            </p:cNvPr>
            <p:cNvSpPr txBox="1"/>
            <p:nvPr/>
          </p:nvSpPr>
          <p:spPr>
            <a:xfrm>
              <a:off x="9150643" y="3164932"/>
              <a:ext cx="280724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0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Date field of the crawled historical financial (e.g., </a:t>
              </a:r>
              <a:r>
                <a:rPr lang="en-US" sz="1200" b="1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Day of the Week, Day of the Month</a:t>
              </a:r>
              <a:r>
                <a:rPr lang="en-US" sz="1200" b="0" i="1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ID" sz="1200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E5D0C1C-4EA9-D083-EB1A-F42AC2044594}"/>
              </a:ext>
            </a:extLst>
          </p:cNvPr>
          <p:cNvSpPr txBox="1"/>
          <p:nvPr/>
        </p:nvSpPr>
        <p:spPr>
          <a:xfrm>
            <a:off x="890600" y="2844061"/>
            <a:ext cx="18943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(1/11/2019 – 31/10/2022)</a:t>
            </a:r>
            <a:endParaRPr lang="en-ID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6486EF5-7319-67B2-A331-B029C1C01468}"/>
              </a:ext>
            </a:extLst>
          </p:cNvPr>
          <p:cNvSpPr/>
          <p:nvPr/>
        </p:nvSpPr>
        <p:spPr>
          <a:xfrm>
            <a:off x="6247428" y="1129969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1</a:t>
            </a:r>
            <a:endParaRPr lang="en-ID" sz="1200" b="1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94C60E-5A60-44B9-A5ED-634A122766E0}"/>
              </a:ext>
            </a:extLst>
          </p:cNvPr>
          <p:cNvSpPr/>
          <p:nvPr/>
        </p:nvSpPr>
        <p:spPr>
          <a:xfrm>
            <a:off x="2597083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2</a:t>
            </a:r>
            <a:endParaRPr lang="en-ID" sz="1200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D20CA2-8A26-5F35-F175-4ECE0ABFC748}"/>
              </a:ext>
            </a:extLst>
          </p:cNvPr>
          <p:cNvSpPr/>
          <p:nvPr/>
        </p:nvSpPr>
        <p:spPr>
          <a:xfrm>
            <a:off x="6262362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3</a:t>
            </a:r>
            <a:endParaRPr lang="en-ID" sz="1200" b="1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422102F-5D24-F43A-26E1-53F5AAAFE2C4}"/>
              </a:ext>
            </a:extLst>
          </p:cNvPr>
          <p:cNvSpPr/>
          <p:nvPr/>
        </p:nvSpPr>
        <p:spPr>
          <a:xfrm>
            <a:off x="10528560" y="4283942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4</a:t>
            </a:r>
            <a:endParaRPr lang="en-ID" sz="1200" b="1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71CA7C3-E42B-527A-3F23-ABC2CFFF9A9D}"/>
              </a:ext>
            </a:extLst>
          </p:cNvPr>
          <p:cNvSpPr/>
          <p:nvPr/>
        </p:nvSpPr>
        <p:spPr>
          <a:xfrm>
            <a:off x="10041783" y="5593686"/>
            <a:ext cx="200459" cy="200459"/>
          </a:xfrm>
          <a:prstGeom prst="ellipse">
            <a:avLst/>
          </a:prstGeom>
          <a:solidFill>
            <a:srgbClr val="0B3A6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5</a:t>
            </a:r>
            <a:endParaRPr lang="en-ID" sz="1200" b="1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1806A9D-70EA-82E6-4693-08F2B5B1D920}"/>
              </a:ext>
            </a:extLst>
          </p:cNvPr>
          <p:cNvGrpSpPr/>
          <p:nvPr/>
        </p:nvGrpSpPr>
        <p:grpSpPr>
          <a:xfrm>
            <a:off x="-44748" y="5112942"/>
            <a:ext cx="1777923" cy="575410"/>
            <a:chOff x="-44748" y="5142822"/>
            <a:chExt cx="1777923" cy="57541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D6C9DA8-EEB4-7C28-455E-2449BE981233}"/>
                </a:ext>
              </a:extLst>
            </p:cNvPr>
            <p:cNvGrpSpPr/>
            <p:nvPr/>
          </p:nvGrpSpPr>
          <p:grpSpPr>
            <a:xfrm>
              <a:off x="340230" y="5142822"/>
              <a:ext cx="1007967" cy="276999"/>
              <a:chOff x="221679" y="5425341"/>
              <a:chExt cx="1007967" cy="27699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2BF7DD-7BF4-65EF-C173-5C4F30CE9405}"/>
                  </a:ext>
                </a:extLst>
              </p:cNvPr>
              <p:cNvSpPr/>
              <p:nvPr/>
            </p:nvSpPr>
            <p:spPr>
              <a:xfrm>
                <a:off x="221679" y="5425341"/>
                <a:ext cx="1007967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FFAB1B4-D36A-38A7-6A0B-BB830B1CA8FB}"/>
                  </a:ext>
                </a:extLst>
              </p:cNvPr>
              <p:cNvSpPr txBox="1"/>
              <p:nvPr/>
            </p:nvSpPr>
            <p:spPr>
              <a:xfrm>
                <a:off x="221679" y="5425341"/>
                <a:ext cx="100796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Builder Unit</a:t>
                </a:r>
                <a:endParaRPr lang="en-ID" sz="1200" dirty="0"/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703800-9B65-DC0B-E997-FF2994D18F1E}"/>
                </a:ext>
              </a:extLst>
            </p:cNvPr>
            <p:cNvSpPr txBox="1"/>
            <p:nvPr/>
          </p:nvSpPr>
          <p:spPr>
            <a:xfrm>
              <a:off x="-44748" y="5441233"/>
              <a:ext cx="1777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Build neural network</a:t>
              </a:r>
              <a:endParaRPr lang="en-ID" sz="1200" i="1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9F04805-B5F7-E1DD-69DD-30B525955215}"/>
              </a:ext>
            </a:extLst>
          </p:cNvPr>
          <p:cNvGrpSpPr/>
          <p:nvPr/>
        </p:nvGrpSpPr>
        <p:grpSpPr>
          <a:xfrm>
            <a:off x="1600126" y="5112942"/>
            <a:ext cx="1993914" cy="575410"/>
            <a:chOff x="1430161" y="5142822"/>
            <a:chExt cx="1993914" cy="57541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71840A1-8B17-B5B2-D885-B946CB05AF8E}"/>
                </a:ext>
              </a:extLst>
            </p:cNvPr>
            <p:cNvGrpSpPr/>
            <p:nvPr/>
          </p:nvGrpSpPr>
          <p:grpSpPr>
            <a:xfrm>
              <a:off x="1908678" y="5142822"/>
              <a:ext cx="1049456" cy="276999"/>
              <a:chOff x="1700723" y="5367772"/>
              <a:chExt cx="1049456" cy="276999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8671BAC-8A7B-6BCF-272F-B300109C7A7D}"/>
                  </a:ext>
                </a:extLst>
              </p:cNvPr>
              <p:cNvSpPr/>
              <p:nvPr/>
            </p:nvSpPr>
            <p:spPr>
              <a:xfrm>
                <a:off x="1721468" y="5367772"/>
                <a:ext cx="1007967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9413378-06DF-2BA4-4657-56997380B7D5}"/>
                  </a:ext>
                </a:extLst>
              </p:cNvPr>
              <p:cNvSpPr txBox="1"/>
              <p:nvPr/>
            </p:nvSpPr>
            <p:spPr>
              <a:xfrm>
                <a:off x="1700723" y="5367772"/>
                <a:ext cx="104945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Update Unit</a:t>
                </a:r>
                <a:endParaRPr lang="en-ID" sz="1200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BF4A7C-0CE8-DAB3-52B4-593A87B2A0CF}"/>
                </a:ext>
              </a:extLst>
            </p:cNvPr>
            <p:cNvSpPr txBox="1"/>
            <p:nvPr/>
          </p:nvSpPr>
          <p:spPr>
            <a:xfrm>
              <a:off x="1430161" y="5441233"/>
              <a:ext cx="199391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Refresh data</a:t>
              </a:r>
              <a:endParaRPr lang="en-ID" sz="1200" i="1" dirty="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2E44AF-DE41-0F6F-3738-ECB6FAB7A49F}"/>
              </a:ext>
            </a:extLst>
          </p:cNvPr>
          <p:cNvGrpSpPr/>
          <p:nvPr/>
        </p:nvGrpSpPr>
        <p:grpSpPr>
          <a:xfrm>
            <a:off x="3473567" y="5112942"/>
            <a:ext cx="1777923" cy="575410"/>
            <a:chOff x="3473567" y="5142822"/>
            <a:chExt cx="1777923" cy="57541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A07B4BD-802B-E533-1283-E90706E9BBF5}"/>
                </a:ext>
              </a:extLst>
            </p:cNvPr>
            <p:cNvGrpSpPr/>
            <p:nvPr/>
          </p:nvGrpSpPr>
          <p:grpSpPr>
            <a:xfrm>
              <a:off x="3718707" y="5142822"/>
              <a:ext cx="1287642" cy="276999"/>
              <a:chOff x="3018728" y="5367323"/>
              <a:chExt cx="1287642" cy="27699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039171C-5A1F-3A1C-5432-2ACC3EDD24E2}"/>
                  </a:ext>
                </a:extLst>
              </p:cNvPr>
              <p:cNvSpPr/>
              <p:nvPr/>
            </p:nvSpPr>
            <p:spPr>
              <a:xfrm>
                <a:off x="3132078" y="5367323"/>
                <a:ext cx="1060943" cy="276999"/>
              </a:xfrm>
              <a:prstGeom prst="rect">
                <a:avLst/>
              </a:prstGeom>
              <a:solidFill>
                <a:srgbClr val="FCB600"/>
              </a:solidFill>
              <a:ln w="28575">
                <a:solidFill>
                  <a:srgbClr val="0B3A6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9DACF2F-BA24-1958-BD35-260175F219CC}"/>
                  </a:ext>
                </a:extLst>
              </p:cNvPr>
              <p:cNvSpPr txBox="1"/>
              <p:nvPr/>
            </p:nvSpPr>
            <p:spPr>
              <a:xfrm>
                <a:off x="3018728" y="5367323"/>
                <a:ext cx="128764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/>
                  <a:t>Prediction Unit</a:t>
                </a:r>
                <a:endParaRPr lang="en-ID" sz="1200" dirty="0"/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884C76-E96E-CD0E-995C-B4BDB0EC7826}"/>
                </a:ext>
              </a:extLst>
            </p:cNvPr>
            <p:cNvSpPr txBox="1"/>
            <p:nvPr/>
          </p:nvSpPr>
          <p:spPr>
            <a:xfrm>
              <a:off x="3473567" y="5441233"/>
              <a:ext cx="1777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1" dirty="0"/>
                <a:t>Forecast daily return</a:t>
              </a:r>
              <a:endParaRPr lang="en-ID" sz="1200" i="1" dirty="0"/>
            </a:p>
          </p:txBody>
        </p:sp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467D434C-040B-2117-0C26-4BF0A0C75A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564545" flipH="1">
            <a:off x="1152989" y="4341892"/>
            <a:ext cx="439453" cy="439453"/>
          </a:xfrm>
          <a:prstGeom prst="rect">
            <a:avLst/>
          </a:prstGeom>
        </p:spPr>
      </p:pic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2AED02A3-DF61-CDAE-E561-D4CAE04D1717}"/>
              </a:ext>
            </a:extLst>
          </p:cNvPr>
          <p:cNvCxnSpPr>
            <a:stCxn id="100" idx="2"/>
            <a:endCxn id="20" idx="0"/>
          </p:cNvCxnSpPr>
          <p:nvPr/>
        </p:nvCxnSpPr>
        <p:spPr>
          <a:xfrm rot="5400000">
            <a:off x="1386762" y="4318605"/>
            <a:ext cx="251789" cy="133688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>
            <a:extLst>
              <a:ext uri="{FF2B5EF4-FFF2-40B4-BE49-F238E27FC236}">
                <a16:creationId xmlns:a16="http://schemas.microsoft.com/office/drawing/2014/main" id="{C20E5864-C15E-AC8D-F4E4-200462EE1B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63019" y="6052424"/>
            <a:ext cx="4182519" cy="739765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94575E2-5A98-4B3C-681D-3884087202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801466">
            <a:off x="10935940" y="5606068"/>
            <a:ext cx="439453" cy="439453"/>
          </a:xfrm>
          <a:prstGeom prst="rect">
            <a:avLst/>
          </a:prstGeom>
        </p:spPr>
      </p:pic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053DF1D5-EAA0-98D1-4318-B06C9387101A}"/>
              </a:ext>
            </a:extLst>
          </p:cNvPr>
          <p:cNvCxnSpPr>
            <a:stCxn id="20" idx="3"/>
            <a:endCxn id="25" idx="1"/>
          </p:cNvCxnSpPr>
          <p:nvPr/>
        </p:nvCxnSpPr>
        <p:spPr>
          <a:xfrm>
            <a:off x="1348197" y="5251442"/>
            <a:ext cx="7304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8BB2B62-4DBA-E3F7-54B2-488B959D19A5}"/>
              </a:ext>
            </a:extLst>
          </p:cNvPr>
          <p:cNvCxnSpPr>
            <a:stCxn id="25" idx="3"/>
            <a:endCxn id="28" idx="1"/>
          </p:cNvCxnSpPr>
          <p:nvPr/>
        </p:nvCxnSpPr>
        <p:spPr>
          <a:xfrm>
            <a:off x="3128099" y="5251442"/>
            <a:ext cx="59060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C9B3AE76-0499-9DDF-D557-A840D63F9501}"/>
              </a:ext>
            </a:extLst>
          </p:cNvPr>
          <p:cNvCxnSpPr>
            <a:stCxn id="28" idx="3"/>
            <a:endCxn id="100" idx="2"/>
          </p:cNvCxnSpPr>
          <p:nvPr/>
        </p:nvCxnSpPr>
        <p:spPr>
          <a:xfrm flipH="1" flipV="1">
            <a:off x="2181098" y="4861153"/>
            <a:ext cx="2825251" cy="390289"/>
          </a:xfrm>
          <a:prstGeom prst="bentConnector4">
            <a:avLst>
              <a:gd name="adj1" fmla="val -8091"/>
              <a:gd name="adj2" fmla="val 6774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6581C83-C870-9E34-DB69-2314FAAE52A4}"/>
              </a:ext>
            </a:extLst>
          </p:cNvPr>
          <p:cNvSpPr txBox="1"/>
          <p:nvPr/>
        </p:nvSpPr>
        <p:spPr>
          <a:xfrm>
            <a:off x="3014396" y="3245754"/>
            <a:ext cx="6119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030774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>
            <a:extLst>
              <a:ext uri="{FF2B5EF4-FFF2-40B4-BE49-F238E27FC236}">
                <a16:creationId xmlns:a16="http://schemas.microsoft.com/office/drawing/2014/main" id="{448E454B-8BEF-0074-A930-F4E125BC8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454" y="3135482"/>
            <a:ext cx="2935357" cy="1718848"/>
          </a:xfrm>
          <a:prstGeom prst="rect">
            <a:avLst/>
          </a:prstGeom>
        </p:spPr>
      </p:pic>
      <p:grpSp>
        <p:nvGrpSpPr>
          <p:cNvPr id="234" name="Group 233">
            <a:extLst>
              <a:ext uri="{FF2B5EF4-FFF2-40B4-BE49-F238E27FC236}">
                <a16:creationId xmlns:a16="http://schemas.microsoft.com/office/drawing/2014/main" id="{7AAB2674-08AB-659E-4E41-CACC6E286EE6}"/>
              </a:ext>
            </a:extLst>
          </p:cNvPr>
          <p:cNvGrpSpPr/>
          <p:nvPr/>
        </p:nvGrpSpPr>
        <p:grpSpPr>
          <a:xfrm>
            <a:off x="7041181" y="3987459"/>
            <a:ext cx="81437" cy="989343"/>
            <a:chOff x="7042828" y="4017136"/>
            <a:chExt cx="81437" cy="989343"/>
          </a:xfrm>
        </p:grpSpPr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BD2A3BB4-BE7D-0445-937C-EEDBC025C38C}"/>
                </a:ext>
              </a:extLst>
            </p:cNvPr>
            <p:cNvCxnSpPr>
              <a:cxnSpLocks/>
            </p:cNvCxnSpPr>
            <p:nvPr/>
          </p:nvCxnSpPr>
          <p:spPr>
            <a:xfrm>
              <a:off x="7081900" y="4017136"/>
              <a:ext cx="3292" cy="948625"/>
            </a:xfrm>
            <a:prstGeom prst="line">
              <a:avLst/>
            </a:prstGeom>
            <a:ln w="28575">
              <a:solidFill>
                <a:srgbClr val="FCB6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BDEBBA43-CD15-4EAE-832D-71921520560B}"/>
                </a:ext>
              </a:extLst>
            </p:cNvPr>
            <p:cNvSpPr/>
            <p:nvPr/>
          </p:nvSpPr>
          <p:spPr>
            <a:xfrm>
              <a:off x="7042828" y="4925042"/>
              <a:ext cx="81437" cy="81437"/>
            </a:xfrm>
            <a:prstGeom prst="ellipse">
              <a:avLst/>
            </a:prstGeom>
            <a:solidFill>
              <a:srgbClr val="FCB600"/>
            </a:solidFill>
            <a:ln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AC81B79B-D2D7-DD1A-2AD1-5632319E1A6E}"/>
              </a:ext>
            </a:extLst>
          </p:cNvPr>
          <p:cNvCxnSpPr>
            <a:cxnSpLocks/>
          </p:cNvCxnSpPr>
          <p:nvPr/>
        </p:nvCxnSpPr>
        <p:spPr>
          <a:xfrm>
            <a:off x="4359555" y="2124501"/>
            <a:ext cx="3292" cy="948625"/>
          </a:xfrm>
          <a:prstGeom prst="line">
            <a:avLst/>
          </a:prstGeom>
          <a:ln w="28575">
            <a:solidFill>
              <a:srgbClr val="FCB6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CCD3B3E-9079-C5A1-6DA5-0D750976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3" y="143996"/>
            <a:ext cx="3674035" cy="513416"/>
          </a:xfrm>
        </p:spPr>
        <p:txBody>
          <a:bodyPr>
            <a:normAutofit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Advise Unit Explained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909D592-7D0B-741B-FF38-4C69B89A638A}"/>
              </a:ext>
            </a:extLst>
          </p:cNvPr>
          <p:cNvGrpSpPr/>
          <p:nvPr/>
        </p:nvGrpSpPr>
        <p:grpSpPr>
          <a:xfrm>
            <a:off x="51565" y="1223757"/>
            <a:ext cx="1355786" cy="583757"/>
            <a:chOff x="1503204" y="4283942"/>
            <a:chExt cx="1355786" cy="58375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0F4E6BB-F0D0-F1E2-1A22-F6E37ACB905D}"/>
                </a:ext>
              </a:extLst>
            </p:cNvPr>
            <p:cNvSpPr/>
            <p:nvPr/>
          </p:nvSpPr>
          <p:spPr>
            <a:xfrm>
              <a:off x="1677114" y="4412580"/>
              <a:ext cx="1007967" cy="448573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2DDA8BE-B454-13B9-E7C8-B0CC2E480D38}"/>
                </a:ext>
              </a:extLst>
            </p:cNvPr>
            <p:cNvSpPr txBox="1"/>
            <p:nvPr/>
          </p:nvSpPr>
          <p:spPr>
            <a:xfrm>
              <a:off x="1503204" y="4406034"/>
              <a:ext cx="1355786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Forecasting</a:t>
              </a:r>
            </a:p>
            <a:p>
              <a:pPr algn="ctr"/>
              <a:r>
                <a:rPr lang="en-US" sz="1200" b="1" dirty="0"/>
                <a:t>Unit</a:t>
              </a:r>
              <a:endParaRPr lang="en-ID" sz="1200" b="1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F3FF20-EAFF-FDE2-828E-67ACB5B9BF64}"/>
                </a:ext>
              </a:extLst>
            </p:cNvPr>
            <p:cNvSpPr/>
            <p:nvPr/>
          </p:nvSpPr>
          <p:spPr>
            <a:xfrm>
              <a:off x="2597083" y="4283942"/>
              <a:ext cx="200459" cy="200459"/>
            </a:xfrm>
            <a:prstGeom prst="ellipse">
              <a:avLst/>
            </a:prstGeom>
            <a:solidFill>
              <a:srgbClr val="0B3A6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2</a:t>
              </a:r>
              <a:endParaRPr lang="en-ID" sz="1200" b="1" dirty="0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60DA3112-3D1E-4660-5310-8CBE1047ABA9}"/>
              </a:ext>
            </a:extLst>
          </p:cNvPr>
          <p:cNvGrpSpPr/>
          <p:nvPr/>
        </p:nvGrpSpPr>
        <p:grpSpPr>
          <a:xfrm>
            <a:off x="1050207" y="3209740"/>
            <a:ext cx="1275359" cy="1281709"/>
            <a:chOff x="1329913" y="3180090"/>
            <a:chExt cx="1275359" cy="1281709"/>
          </a:xfrm>
        </p:grpSpPr>
        <p:sp>
          <p:nvSpPr>
            <p:cNvPr id="81" name="Rounded Rectangle 5">
              <a:extLst>
                <a:ext uri="{FF2B5EF4-FFF2-40B4-BE49-F238E27FC236}">
                  <a16:creationId xmlns:a16="http://schemas.microsoft.com/office/drawing/2014/main" id="{96057A89-B9B7-DCC0-F2DF-48EE301E3787}"/>
                </a:ext>
              </a:extLst>
            </p:cNvPr>
            <p:cNvSpPr/>
            <p:nvPr/>
          </p:nvSpPr>
          <p:spPr>
            <a:xfrm>
              <a:off x="1329913" y="3180090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68" name="Picture 167" descr="A computer server with files and arrows&#10;&#10;AI-generated content may be incorrect.">
              <a:extLst>
                <a:ext uri="{FF2B5EF4-FFF2-40B4-BE49-F238E27FC236}">
                  <a16:creationId xmlns:a16="http://schemas.microsoft.com/office/drawing/2014/main" id="{12CF626E-D3C2-4C4E-6E1B-A5A3A2630C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460" y="3297819"/>
              <a:ext cx="726977" cy="726977"/>
            </a:xfrm>
            <a:prstGeom prst="rect">
              <a:avLst/>
            </a:prstGeom>
          </p:spPr>
        </p:pic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5D607983-9C44-4E53-6068-66391E1C7589}"/>
                </a:ext>
              </a:extLst>
            </p:cNvPr>
            <p:cNvGrpSpPr/>
            <p:nvPr/>
          </p:nvGrpSpPr>
          <p:grpSpPr>
            <a:xfrm>
              <a:off x="1599484" y="4083695"/>
              <a:ext cx="1005788" cy="378104"/>
              <a:chOff x="1231456" y="4514015"/>
              <a:chExt cx="1005788" cy="378104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FBE33075-4332-7DD9-D35B-4833C25015D2}"/>
                  </a:ext>
                </a:extLst>
              </p:cNvPr>
              <p:cNvSpPr/>
              <p:nvPr/>
            </p:nvSpPr>
            <p:spPr>
              <a:xfrm>
                <a:off x="1236007" y="4514015"/>
                <a:ext cx="996687" cy="378104"/>
              </a:xfrm>
              <a:prstGeom prst="rect">
                <a:avLst/>
              </a:prstGeom>
              <a:solidFill>
                <a:srgbClr val="0B3A6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7C55549-D65C-365D-8330-8B490A4FC1A6}"/>
                  </a:ext>
                </a:extLst>
              </p:cNvPr>
              <p:cNvSpPr txBox="1"/>
              <p:nvPr/>
            </p:nvSpPr>
            <p:spPr>
              <a:xfrm>
                <a:off x="1231456" y="4564568"/>
                <a:ext cx="1005788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GB" altLang="ko-KR" sz="1200" b="1" dirty="0">
                    <a:solidFill>
                      <a:schemeClr val="bg1"/>
                    </a:solidFill>
                  </a:rPr>
                  <a:t>Input Data</a:t>
                </a:r>
                <a:endParaRPr lang="ko-KR" altLang="en-US" sz="1200" b="1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D583322-A0EB-F16D-F809-B8FC3E31EB61}"/>
              </a:ext>
            </a:extLst>
          </p:cNvPr>
          <p:cNvGrpSpPr/>
          <p:nvPr/>
        </p:nvGrpSpPr>
        <p:grpSpPr>
          <a:xfrm>
            <a:off x="4366684" y="4171327"/>
            <a:ext cx="1654159" cy="1292663"/>
            <a:chOff x="6186321" y="1433695"/>
            <a:chExt cx="1707491" cy="91963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652FE20-2B0B-9559-FF86-8283BA8894FF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Higher 5 Top K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F804472-5BAA-A1BF-BA99-D12B9B219FA4}"/>
                </a:ext>
              </a:extLst>
            </p:cNvPr>
            <p:cNvSpPr txBox="1"/>
            <p:nvPr/>
          </p:nvSpPr>
          <p:spPr>
            <a:xfrm>
              <a:off x="6186321" y="1630759"/>
              <a:ext cx="1707491" cy="722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Select Top K stocks daily based on predicted returns for the investment strategy.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8CE4E438-3889-34C0-6D65-4E61A3AB2B11}"/>
              </a:ext>
            </a:extLst>
          </p:cNvPr>
          <p:cNvGrpSpPr/>
          <p:nvPr/>
        </p:nvGrpSpPr>
        <p:grpSpPr>
          <a:xfrm>
            <a:off x="1496692" y="1735310"/>
            <a:ext cx="1545754" cy="1299449"/>
            <a:chOff x="1732074" y="1705660"/>
            <a:chExt cx="1545754" cy="1299449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580C06B5-D4FA-0DA7-0AC1-6B21C30FABE3}"/>
                </a:ext>
              </a:extLst>
            </p:cNvPr>
            <p:cNvSpPr txBox="1"/>
            <p:nvPr/>
          </p:nvSpPr>
          <p:spPr>
            <a:xfrm>
              <a:off x="1794166" y="1705660"/>
              <a:ext cx="1411827" cy="4616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cs typeface="Arial" pitchFamily="34" charset="0"/>
                </a:rPr>
                <a:t>LSTM Forecasting Result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BB8C159-4B4A-A386-8CCB-FB8531B203BF}"/>
                </a:ext>
              </a:extLst>
            </p:cNvPr>
            <p:cNvSpPr txBox="1"/>
            <p:nvPr/>
          </p:nvSpPr>
          <p:spPr>
            <a:xfrm>
              <a:off x="1732074" y="2174112"/>
              <a:ext cx="15457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The Forecasting Unit generates daily price or return predictions for each stock.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5E194A4-5FA9-04E0-4FF6-DA4144052B0D}"/>
              </a:ext>
            </a:extLst>
          </p:cNvPr>
          <p:cNvGrpSpPr/>
          <p:nvPr/>
        </p:nvGrpSpPr>
        <p:grpSpPr>
          <a:xfrm>
            <a:off x="6897428" y="1433799"/>
            <a:ext cx="1775723" cy="1477328"/>
            <a:chOff x="6210997" y="1433695"/>
            <a:chExt cx="1832974" cy="1051006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780DAE30-64E4-7FA8-D091-4C013B1F67AE}"/>
                </a:ext>
              </a:extLst>
            </p:cNvPr>
            <p:cNvSpPr txBox="1"/>
            <p:nvPr/>
          </p:nvSpPr>
          <p:spPr>
            <a:xfrm>
              <a:off x="6210999" y="1433695"/>
              <a:ext cx="1457346" cy="197064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GB" altLang="ko-KR" sz="1200" b="1" dirty="0">
                  <a:cs typeface="Arial" pitchFamily="34" charset="0"/>
                </a:rPr>
                <a:t>Generate Output</a:t>
              </a:r>
              <a:endParaRPr lang="ko-KR" altLang="en-US" sz="1200" b="1" dirty="0">
                <a:cs typeface="Arial" pitchFamily="34" charset="0"/>
              </a:endParaRP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699C6771-B2DE-7B1C-E15B-5821F0192D3B}"/>
                </a:ext>
              </a:extLst>
            </p:cNvPr>
            <p:cNvSpPr txBox="1"/>
            <p:nvPr/>
          </p:nvSpPr>
          <p:spPr>
            <a:xfrm>
              <a:off x="6210997" y="1630759"/>
              <a:ext cx="1832974" cy="8539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i="1" dirty="0"/>
                <a:t>Generate buy/sell recommendations for selected stocks based on daily return predictions to guide investment decisions.</a:t>
              </a:r>
              <a:endParaRPr lang="ko-KR" altLang="en-US" sz="12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pitchFamily="34" charset="0"/>
              </a:endParaRPr>
            </a:p>
          </p:txBody>
        </p:sp>
      </p:grpSp>
      <p:pic>
        <p:nvPicPr>
          <p:cNvPr id="159" name="Picture 158" descr="A black curved arrow with blue arrow pointing to the left&#10;&#10;AI-generated content may be incorrect.">
            <a:extLst>
              <a:ext uri="{FF2B5EF4-FFF2-40B4-BE49-F238E27FC236}">
                <a16:creationId xmlns:a16="http://schemas.microsoft.com/office/drawing/2014/main" id="{08DB0ED4-C6F1-A7F8-D3F1-1E1EA54E9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58282" y="1897586"/>
            <a:ext cx="947642" cy="947642"/>
          </a:xfrm>
          <a:prstGeom prst="rect">
            <a:avLst/>
          </a:prstGeom>
        </p:spPr>
      </p:pic>
      <p:sp>
        <p:nvSpPr>
          <p:cNvPr id="162" name="TextBox 161">
            <a:extLst>
              <a:ext uri="{FF2B5EF4-FFF2-40B4-BE49-F238E27FC236}">
                <a16:creationId xmlns:a16="http://schemas.microsoft.com/office/drawing/2014/main" id="{E24E893B-30F5-E121-0A24-4991B6B6D597}"/>
              </a:ext>
            </a:extLst>
          </p:cNvPr>
          <p:cNvSpPr txBox="1"/>
          <p:nvPr/>
        </p:nvSpPr>
        <p:spPr>
          <a:xfrm>
            <a:off x="116219" y="540479"/>
            <a:ext cx="7516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This unit relies on the output of the Forecasting layer to provide Daily Investment Advice by ranking the stocks according to a novel index.</a:t>
            </a:r>
            <a:endParaRPr lang="en-ID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BFF2BAA5-841B-CA26-5F35-1B6EB5253230}"/>
              </a:ext>
            </a:extLst>
          </p:cNvPr>
          <p:cNvGrpSpPr/>
          <p:nvPr/>
        </p:nvGrpSpPr>
        <p:grpSpPr>
          <a:xfrm>
            <a:off x="6520676" y="3209740"/>
            <a:ext cx="1239670" cy="1246831"/>
            <a:chOff x="6405536" y="2973065"/>
            <a:chExt cx="1239670" cy="1246831"/>
          </a:xfrm>
        </p:grpSpPr>
        <p:sp>
          <p:nvSpPr>
            <p:cNvPr id="91" name="Rounded Rectangle 15">
              <a:extLst>
                <a:ext uri="{FF2B5EF4-FFF2-40B4-BE49-F238E27FC236}">
                  <a16:creationId xmlns:a16="http://schemas.microsoft.com/office/drawing/2014/main" id="{2510DF09-9A79-1112-E0C3-A90811CB01D4}"/>
                </a:ext>
              </a:extLst>
            </p:cNvPr>
            <p:cNvSpPr/>
            <p:nvPr/>
          </p:nvSpPr>
          <p:spPr>
            <a:xfrm>
              <a:off x="6405536" y="2973065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E645E54-A5CF-0774-A345-11B0E89D864E}"/>
                </a:ext>
              </a:extLst>
            </p:cNvPr>
            <p:cNvSpPr/>
            <p:nvPr/>
          </p:nvSpPr>
          <p:spPr>
            <a:xfrm>
              <a:off x="6648519" y="3800011"/>
              <a:ext cx="996687" cy="378104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7BCADD8-2145-7AC0-9654-BBC224F7F061}"/>
                </a:ext>
              </a:extLst>
            </p:cNvPr>
            <p:cNvSpPr txBox="1"/>
            <p:nvPr/>
          </p:nvSpPr>
          <p:spPr>
            <a:xfrm>
              <a:off x="6648519" y="3758231"/>
              <a:ext cx="99668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Advise Production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  <p:pic>
          <p:nvPicPr>
            <p:cNvPr id="172" name="Picture 171" descr="A group of chat bubbles with a wrench and text&#10;&#10;AI-generated content may be incorrect.">
              <a:extLst>
                <a:ext uri="{FF2B5EF4-FFF2-40B4-BE49-F238E27FC236}">
                  <a16:creationId xmlns:a16="http://schemas.microsoft.com/office/drawing/2014/main" id="{7351100F-B44E-1B39-1270-D7FDD786A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4892" y="3084921"/>
              <a:ext cx="705592" cy="705592"/>
            </a:xfrm>
            <a:prstGeom prst="rect">
              <a:avLst/>
            </a:prstGeom>
          </p:spPr>
        </p:pic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FFA963A3-8DE2-A143-AB40-0456AB5E9284}"/>
              </a:ext>
            </a:extLst>
          </p:cNvPr>
          <p:cNvGrpSpPr/>
          <p:nvPr/>
        </p:nvGrpSpPr>
        <p:grpSpPr>
          <a:xfrm>
            <a:off x="3839856" y="2582386"/>
            <a:ext cx="1207244" cy="1288812"/>
            <a:chOff x="3505892" y="2815578"/>
            <a:chExt cx="1207244" cy="1288812"/>
          </a:xfrm>
        </p:grpSpPr>
        <p:sp>
          <p:nvSpPr>
            <p:cNvPr id="96" name="Rounded Rectangle 20">
              <a:extLst>
                <a:ext uri="{FF2B5EF4-FFF2-40B4-BE49-F238E27FC236}">
                  <a16:creationId xmlns:a16="http://schemas.microsoft.com/office/drawing/2014/main" id="{DDF8BC47-C9A1-C6A0-C632-F9CE20154197}"/>
                </a:ext>
              </a:extLst>
            </p:cNvPr>
            <p:cNvSpPr/>
            <p:nvPr/>
          </p:nvSpPr>
          <p:spPr>
            <a:xfrm>
              <a:off x="3505892" y="3040324"/>
              <a:ext cx="1064066" cy="1064066"/>
            </a:xfrm>
            <a:prstGeom prst="roundRect">
              <a:avLst>
                <a:gd name="adj" fmla="val 10715"/>
              </a:avLst>
            </a:prstGeom>
            <a:solidFill>
              <a:schemeClr val="bg1"/>
            </a:solidFill>
            <a:ln w="63500">
              <a:solidFill>
                <a:srgbClr val="0B3A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8376103-50AC-0CE2-BF0A-4620B0498CE1}"/>
                </a:ext>
              </a:extLst>
            </p:cNvPr>
            <p:cNvSpPr/>
            <p:nvPr/>
          </p:nvSpPr>
          <p:spPr>
            <a:xfrm>
              <a:off x="3716449" y="2857358"/>
              <a:ext cx="996687" cy="378104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70" name="Picture 169" descr="A finger pointing at a group of people&#10;&#10;AI-generated content may be incorrect.">
              <a:extLst>
                <a:ext uri="{FF2B5EF4-FFF2-40B4-BE49-F238E27FC236}">
                  <a16:creationId xmlns:a16="http://schemas.microsoft.com/office/drawing/2014/main" id="{D9928DD5-EFAE-B2DF-E094-2C06CEC5A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1251" y="3314193"/>
              <a:ext cx="722938" cy="722938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0401D12-97AA-2C1B-F0C7-CBB4E661A9FF}"/>
                </a:ext>
              </a:extLst>
            </p:cNvPr>
            <p:cNvSpPr txBox="1"/>
            <p:nvPr/>
          </p:nvSpPr>
          <p:spPr>
            <a:xfrm>
              <a:off x="3752452" y="2815578"/>
              <a:ext cx="924680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altLang="ko-KR" sz="1200" b="1" dirty="0">
                  <a:solidFill>
                    <a:schemeClr val="bg1"/>
                  </a:solidFill>
                </a:rPr>
                <a:t>Stock Selection</a:t>
              </a:r>
              <a:endParaRPr lang="ko-KR" altLang="en-US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2CE059EE-D0D6-5A7E-1D97-B5C167568832}"/>
              </a:ext>
            </a:extLst>
          </p:cNvPr>
          <p:cNvGrpSpPr/>
          <p:nvPr/>
        </p:nvGrpSpPr>
        <p:grpSpPr>
          <a:xfrm>
            <a:off x="10004814" y="2602625"/>
            <a:ext cx="1007967" cy="373647"/>
            <a:chOff x="9917859" y="2403836"/>
            <a:chExt cx="1007967" cy="373647"/>
          </a:xfrm>
        </p:grpSpPr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C9F72E3D-EBD7-94A2-754C-24081F833C13}"/>
                </a:ext>
              </a:extLst>
            </p:cNvPr>
            <p:cNvSpPr/>
            <p:nvPr/>
          </p:nvSpPr>
          <p:spPr>
            <a:xfrm>
              <a:off x="9917859" y="2403836"/>
              <a:ext cx="1007967" cy="373647"/>
            </a:xfrm>
            <a:prstGeom prst="rect">
              <a:avLst/>
            </a:prstGeom>
            <a:solidFill>
              <a:srgbClr val="FCB600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8112B35D-35E3-413E-F183-B1AA1F44ED21}"/>
                </a:ext>
              </a:extLst>
            </p:cNvPr>
            <p:cNvSpPr txBox="1"/>
            <p:nvPr/>
          </p:nvSpPr>
          <p:spPr>
            <a:xfrm>
              <a:off x="9917859" y="2452160"/>
              <a:ext cx="100796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dirty="0"/>
                <a:t>Result</a:t>
              </a:r>
              <a:endParaRPr lang="en-ID" sz="1200" b="1" dirty="0"/>
            </a:p>
          </p:txBody>
        </p:sp>
      </p:grpSp>
      <p:cxnSp>
        <p:nvCxnSpPr>
          <p:cNvPr id="197" name="Connector: Elbow 196">
            <a:extLst>
              <a:ext uri="{FF2B5EF4-FFF2-40B4-BE49-F238E27FC236}">
                <a16:creationId xmlns:a16="http://schemas.microsoft.com/office/drawing/2014/main" id="{BAC47C00-6C33-00A5-DF78-788DA0B42739}"/>
              </a:ext>
            </a:extLst>
          </p:cNvPr>
          <p:cNvCxnSpPr>
            <a:stCxn id="81" idx="3"/>
            <a:endCxn id="96" idx="1"/>
          </p:cNvCxnSpPr>
          <p:nvPr/>
        </p:nvCxnSpPr>
        <p:spPr>
          <a:xfrm flipV="1">
            <a:off x="2114273" y="3339165"/>
            <a:ext cx="1725583" cy="402608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Connector: Elbow 198">
            <a:extLst>
              <a:ext uri="{FF2B5EF4-FFF2-40B4-BE49-F238E27FC236}">
                <a16:creationId xmlns:a16="http://schemas.microsoft.com/office/drawing/2014/main" id="{42391EFD-9F0C-4CF6-3DF1-13972BE3FD28}"/>
              </a:ext>
            </a:extLst>
          </p:cNvPr>
          <p:cNvCxnSpPr>
            <a:stCxn id="96" idx="3"/>
            <a:endCxn id="91" idx="1"/>
          </p:cNvCxnSpPr>
          <p:nvPr/>
        </p:nvCxnSpPr>
        <p:spPr>
          <a:xfrm>
            <a:off x="4903922" y="3339165"/>
            <a:ext cx="1616754" cy="402608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TextBox 199">
            <a:extLst>
              <a:ext uri="{FF2B5EF4-FFF2-40B4-BE49-F238E27FC236}">
                <a16:creationId xmlns:a16="http://schemas.microsoft.com/office/drawing/2014/main" id="{D192E4AB-73D1-CA8E-458C-0D197859FA14}"/>
              </a:ext>
            </a:extLst>
          </p:cNvPr>
          <p:cNvSpPr txBox="1"/>
          <p:nvPr/>
        </p:nvSpPr>
        <p:spPr>
          <a:xfrm>
            <a:off x="638027" y="4525195"/>
            <a:ext cx="20997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/>
              <a:t>Consist of :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2975545-60DE-F9F3-EE6C-939CA531E6EC}"/>
              </a:ext>
            </a:extLst>
          </p:cNvPr>
          <p:cNvSpPr txBox="1"/>
          <p:nvPr/>
        </p:nvSpPr>
        <p:spPr>
          <a:xfrm>
            <a:off x="638027" y="4735776"/>
            <a:ext cx="20997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Ticker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Predicted daily return.</a:t>
            </a:r>
            <a:endParaRPr lang="en-ID" sz="1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C160B6A2-3B73-0D40-7CC3-8D49C1BF7743}"/>
              </a:ext>
            </a:extLst>
          </p:cNvPr>
          <p:cNvCxnSpPr>
            <a:stCxn id="91" idx="3"/>
            <a:endCxn id="187" idx="1"/>
          </p:cNvCxnSpPr>
          <p:nvPr/>
        </p:nvCxnSpPr>
        <p:spPr>
          <a:xfrm flipV="1">
            <a:off x="7584742" y="2789449"/>
            <a:ext cx="2420072" cy="952324"/>
          </a:xfrm>
          <a:prstGeom prst="bentConnector3">
            <a:avLst/>
          </a:prstGeom>
          <a:ln>
            <a:solidFill>
              <a:srgbClr val="0B3A6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12140E9E-A622-53EF-7C0C-3AB8CE3C60BF}"/>
              </a:ext>
            </a:extLst>
          </p:cNvPr>
          <p:cNvGrpSpPr/>
          <p:nvPr/>
        </p:nvGrpSpPr>
        <p:grpSpPr>
          <a:xfrm>
            <a:off x="3498409" y="1511763"/>
            <a:ext cx="1725583" cy="495491"/>
            <a:chOff x="3468180" y="1511763"/>
            <a:chExt cx="1725583" cy="495491"/>
          </a:xfrm>
        </p:grpSpPr>
        <p:sp>
          <p:nvSpPr>
            <p:cNvPr id="220" name="Rectangle: Rounded Corners 219">
              <a:extLst>
                <a:ext uri="{FF2B5EF4-FFF2-40B4-BE49-F238E27FC236}">
                  <a16:creationId xmlns:a16="http://schemas.microsoft.com/office/drawing/2014/main" id="{748B4EA3-A2D4-B06E-8BD4-B5E0C14EF657}"/>
                </a:ext>
              </a:extLst>
            </p:cNvPr>
            <p:cNvSpPr/>
            <p:nvPr/>
          </p:nvSpPr>
          <p:spPr>
            <a:xfrm>
              <a:off x="3522594" y="1511763"/>
              <a:ext cx="1616754" cy="495491"/>
            </a:xfrm>
            <a:prstGeom prst="round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8576F02B-3890-3651-C373-40E8B581DC20}"/>
                </a:ext>
              </a:extLst>
            </p:cNvPr>
            <p:cNvSpPr txBox="1"/>
            <p:nvPr/>
          </p:nvSpPr>
          <p:spPr>
            <a:xfrm>
              <a:off x="3468180" y="1544065"/>
              <a:ext cx="172558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Metrics</a:t>
              </a:r>
            </a:p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Accuracy Arah Return</a:t>
              </a:r>
            </a:p>
          </p:txBody>
        </p:sp>
      </p:grpSp>
      <p:sp>
        <p:nvSpPr>
          <p:cNvPr id="231" name="Oval 230">
            <a:extLst>
              <a:ext uri="{FF2B5EF4-FFF2-40B4-BE49-F238E27FC236}">
                <a16:creationId xmlns:a16="http://schemas.microsoft.com/office/drawing/2014/main" id="{DF86E4ED-F7D1-CA24-A71D-0C8F4F1CF3D0}"/>
              </a:ext>
            </a:extLst>
          </p:cNvPr>
          <p:cNvSpPr/>
          <p:nvPr/>
        </p:nvSpPr>
        <p:spPr>
          <a:xfrm>
            <a:off x="4320483" y="2075467"/>
            <a:ext cx="81437" cy="81437"/>
          </a:xfrm>
          <a:prstGeom prst="ellipse">
            <a:avLst/>
          </a:prstGeom>
          <a:solidFill>
            <a:srgbClr val="FCB600"/>
          </a:solidFill>
          <a:ln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39A3417-8F44-0FE2-61E3-B5E0CEB573BA}"/>
              </a:ext>
            </a:extLst>
          </p:cNvPr>
          <p:cNvGrpSpPr/>
          <p:nvPr/>
        </p:nvGrpSpPr>
        <p:grpSpPr>
          <a:xfrm>
            <a:off x="6219108" y="5058941"/>
            <a:ext cx="1725583" cy="461665"/>
            <a:chOff x="6219108" y="5066212"/>
            <a:chExt cx="1725583" cy="461665"/>
          </a:xfrm>
        </p:grpSpPr>
        <p:sp>
          <p:nvSpPr>
            <p:cNvPr id="236" name="Rectangle: Rounded Corners 235">
              <a:extLst>
                <a:ext uri="{FF2B5EF4-FFF2-40B4-BE49-F238E27FC236}">
                  <a16:creationId xmlns:a16="http://schemas.microsoft.com/office/drawing/2014/main" id="{2DCACD0C-86AF-E0D9-0FB8-D8EDBFDB1C46}"/>
                </a:ext>
              </a:extLst>
            </p:cNvPr>
            <p:cNvSpPr/>
            <p:nvPr/>
          </p:nvSpPr>
          <p:spPr>
            <a:xfrm>
              <a:off x="6317235" y="5066212"/>
              <a:ext cx="1529328" cy="461665"/>
            </a:xfrm>
            <a:prstGeom prst="round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62FCCD1F-7314-2B44-1D1F-6E6210119DC4}"/>
                </a:ext>
              </a:extLst>
            </p:cNvPr>
            <p:cNvSpPr txBox="1"/>
            <p:nvPr/>
          </p:nvSpPr>
          <p:spPr>
            <a:xfrm>
              <a:off x="6219108" y="5081601"/>
              <a:ext cx="1725583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Evaluation Metrics</a:t>
              </a:r>
            </a:p>
            <a:p>
              <a:pPr algn="ctr"/>
              <a:r>
                <a:rPr lang="en-ID" sz="1100" i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Economic Gain</a:t>
              </a:r>
            </a:p>
          </p:txBody>
        </p:sp>
      </p:grpSp>
      <p:sp>
        <p:nvSpPr>
          <p:cNvPr id="240" name="Rectangle 239">
            <a:extLst>
              <a:ext uri="{FF2B5EF4-FFF2-40B4-BE49-F238E27FC236}">
                <a16:creationId xmlns:a16="http://schemas.microsoft.com/office/drawing/2014/main" id="{48B958A3-0AEE-96F0-BB95-3983235773C1}"/>
              </a:ext>
            </a:extLst>
          </p:cNvPr>
          <p:cNvSpPr/>
          <p:nvPr/>
        </p:nvSpPr>
        <p:spPr>
          <a:xfrm>
            <a:off x="9041119" y="3172611"/>
            <a:ext cx="2950026" cy="1644590"/>
          </a:xfrm>
          <a:prstGeom prst="rect">
            <a:avLst/>
          </a:prstGeom>
          <a:noFill/>
          <a:ln w="28575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251" name="Group 250">
            <a:extLst>
              <a:ext uri="{FF2B5EF4-FFF2-40B4-BE49-F238E27FC236}">
                <a16:creationId xmlns:a16="http://schemas.microsoft.com/office/drawing/2014/main" id="{BB44FABA-BE19-F981-CCE2-9E0C40F6963F}"/>
              </a:ext>
            </a:extLst>
          </p:cNvPr>
          <p:cNvGrpSpPr/>
          <p:nvPr/>
        </p:nvGrpSpPr>
        <p:grpSpPr>
          <a:xfrm>
            <a:off x="331615" y="5929714"/>
            <a:ext cx="2445460" cy="775611"/>
            <a:chOff x="331615" y="5929714"/>
            <a:chExt cx="2445460" cy="775611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6EDAC168-1F4F-B7F4-BE20-193FF0632E15}"/>
                </a:ext>
              </a:extLst>
            </p:cNvPr>
            <p:cNvGrpSpPr/>
            <p:nvPr/>
          </p:nvGrpSpPr>
          <p:grpSpPr>
            <a:xfrm>
              <a:off x="406658" y="5929714"/>
              <a:ext cx="2370417" cy="276999"/>
              <a:chOff x="2665008" y="5881420"/>
              <a:chExt cx="2370417" cy="276999"/>
            </a:xfrm>
          </p:grpSpPr>
          <p:sp>
            <p:nvSpPr>
              <p:cNvPr id="205" name="TextBox 204">
                <a:extLst>
                  <a:ext uri="{FF2B5EF4-FFF2-40B4-BE49-F238E27FC236}">
                    <a16:creationId xmlns:a16="http://schemas.microsoft.com/office/drawing/2014/main" id="{1B08853B-0710-E8D1-21B4-EF5D23C9DED3}"/>
                  </a:ext>
                </a:extLst>
              </p:cNvPr>
              <p:cNvSpPr txBox="1"/>
              <p:nvPr/>
            </p:nvSpPr>
            <p:spPr>
              <a:xfrm>
                <a:off x="2665008" y="5881420"/>
                <a:ext cx="221263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D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Accuracy cumulative return</a:t>
                </a:r>
              </a:p>
            </p:txBody>
          </p:sp>
          <p:pic>
            <p:nvPicPr>
              <p:cNvPr id="207" name="Picture 206" descr="Green arrows pointing up and down&#10;&#10;AI-generated content may be incorrect.">
                <a:extLst>
                  <a:ext uri="{FF2B5EF4-FFF2-40B4-BE49-F238E27FC236}">
                    <a16:creationId xmlns:a16="http://schemas.microsoft.com/office/drawing/2014/main" id="{9E03EFFD-79CD-1E7C-9643-2E404CF81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11" t="28300" r="60073" b="22359"/>
              <a:stretch>
                <a:fillRect/>
              </a:stretch>
            </p:blipFill>
            <p:spPr>
              <a:xfrm>
                <a:off x="4818211" y="5928063"/>
                <a:ext cx="217214" cy="183711"/>
              </a:xfrm>
              <a:prstGeom prst="rect">
                <a:avLst/>
              </a:prstGeom>
            </p:spPr>
          </p:pic>
        </p:grp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684B020C-50EE-3501-48D8-F4DA45DABA07}"/>
                </a:ext>
              </a:extLst>
            </p:cNvPr>
            <p:cNvSpPr txBox="1"/>
            <p:nvPr/>
          </p:nvSpPr>
          <p:spPr>
            <a:xfrm>
              <a:off x="406658" y="6183921"/>
              <a:ext cx="146850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200" dirty="0">
                  <a:latin typeface="Arial" panose="020B0604020202020204" pitchFamily="34" charset="0"/>
                  <a:cs typeface="Arial" panose="020B0604020202020204" pitchFamily="34" charset="0"/>
                </a:rPr>
                <a:t>Stock : </a:t>
              </a:r>
              <a:r>
                <a:rPr lang="en-ID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64,62%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63825DD2-140C-495F-4D0F-22BA1A2C2B51}"/>
                </a:ext>
              </a:extLst>
            </p:cNvPr>
            <p:cNvSpPr txBox="1"/>
            <p:nvPr/>
          </p:nvSpPr>
          <p:spPr>
            <a:xfrm>
              <a:off x="406658" y="6428326"/>
              <a:ext cx="16896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ID" sz="1200" dirty="0">
                  <a:latin typeface="Arial" panose="020B0604020202020204" pitchFamily="34" charset="0"/>
                  <a:cs typeface="Arial" panose="020B0604020202020204" pitchFamily="34" charset="0"/>
                </a:rPr>
                <a:t>Crypto : </a:t>
              </a:r>
              <a:r>
                <a:rPr lang="en-ID" sz="1200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59,78%</a:t>
              </a:r>
            </a:p>
          </p:txBody>
        </p:sp>
        <p:sp>
          <p:nvSpPr>
            <p:cNvPr id="241" name="Rectangle: Rounded Corners 240">
              <a:extLst>
                <a:ext uri="{FF2B5EF4-FFF2-40B4-BE49-F238E27FC236}">
                  <a16:creationId xmlns:a16="http://schemas.microsoft.com/office/drawing/2014/main" id="{E6532204-0C0D-5466-95A2-8BC490F684A9}"/>
                </a:ext>
              </a:extLst>
            </p:cNvPr>
            <p:cNvSpPr/>
            <p:nvPr/>
          </p:nvSpPr>
          <p:spPr>
            <a:xfrm>
              <a:off x="331615" y="5972130"/>
              <a:ext cx="45719" cy="690778"/>
            </a:xfrm>
            <a:prstGeom prst="roundRect">
              <a:avLst>
                <a:gd name="adj" fmla="val 0"/>
              </a:avLst>
            </a:prstGeom>
            <a:solidFill>
              <a:srgbClr val="FCB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1E21A831-42BC-46AF-A1C3-08BB9EE558B8}"/>
              </a:ext>
            </a:extLst>
          </p:cNvPr>
          <p:cNvGrpSpPr/>
          <p:nvPr/>
        </p:nvGrpSpPr>
        <p:grpSpPr>
          <a:xfrm>
            <a:off x="3010688" y="5938393"/>
            <a:ext cx="1771302" cy="775611"/>
            <a:chOff x="5989043" y="5893545"/>
            <a:chExt cx="1771302" cy="775611"/>
          </a:xfrm>
        </p:grpSpPr>
        <p:pic>
          <p:nvPicPr>
            <p:cNvPr id="214" name="Picture 213" descr="Green arrows pointing up and down&#10;&#10;AI-generated content may be incorrect.">
              <a:extLst>
                <a:ext uri="{FF2B5EF4-FFF2-40B4-BE49-F238E27FC236}">
                  <a16:creationId xmlns:a16="http://schemas.microsoft.com/office/drawing/2014/main" id="{2236015F-D525-2E55-A67D-42B471DA9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11" t="28300" r="60073" b="22359"/>
            <a:stretch>
              <a:fillRect/>
            </a:stretch>
          </p:blipFill>
          <p:spPr>
            <a:xfrm>
              <a:off x="7298256" y="5940188"/>
              <a:ext cx="217214" cy="183711"/>
            </a:xfrm>
            <a:prstGeom prst="rect">
              <a:avLst/>
            </a:prstGeom>
          </p:spPr>
        </p:pic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1BE3D2A4-30CB-01E7-06A1-4992E82FAE63}"/>
                </a:ext>
              </a:extLst>
            </p:cNvPr>
            <p:cNvGrpSpPr/>
            <p:nvPr/>
          </p:nvGrpSpPr>
          <p:grpSpPr>
            <a:xfrm>
              <a:off x="6034762" y="5893545"/>
              <a:ext cx="1725583" cy="775611"/>
              <a:chOff x="6034762" y="5893545"/>
              <a:chExt cx="1725583" cy="775611"/>
            </a:xfrm>
          </p:grpSpPr>
          <p:sp>
            <p:nvSpPr>
              <p:cNvPr id="213" name="TextBox 212">
                <a:extLst>
                  <a:ext uri="{FF2B5EF4-FFF2-40B4-BE49-F238E27FC236}">
                    <a16:creationId xmlns:a16="http://schemas.microsoft.com/office/drawing/2014/main" id="{66662E00-39EB-F82B-B69C-64EA1079F5AC}"/>
                  </a:ext>
                </a:extLst>
              </p:cNvPr>
              <p:cNvSpPr txBox="1"/>
              <p:nvPr/>
            </p:nvSpPr>
            <p:spPr>
              <a:xfrm>
                <a:off x="6034762" y="5893545"/>
                <a:ext cx="1725583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ID" sz="1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Economic Gain</a:t>
                </a:r>
              </a:p>
            </p:txBody>
          </p:sp>
          <p:sp>
            <p:nvSpPr>
              <p:cNvPr id="215" name="TextBox 214">
                <a:extLst>
                  <a:ext uri="{FF2B5EF4-FFF2-40B4-BE49-F238E27FC236}">
                    <a16:creationId xmlns:a16="http://schemas.microsoft.com/office/drawing/2014/main" id="{2E177516-43DB-01D3-5C6B-F854F217D3F1}"/>
                  </a:ext>
                </a:extLst>
              </p:cNvPr>
              <p:cNvSpPr txBox="1"/>
              <p:nvPr/>
            </p:nvSpPr>
            <p:spPr>
              <a:xfrm>
                <a:off x="6034762" y="6147752"/>
                <a:ext cx="1468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Stock : </a:t>
                </a:r>
                <a:r>
                  <a:rPr lang="en-ID" sz="1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41,21%</a:t>
                </a:r>
              </a:p>
            </p:txBody>
          </p:sp>
          <p:sp>
            <p:nvSpPr>
              <p:cNvPr id="216" name="TextBox 215">
                <a:extLst>
                  <a:ext uri="{FF2B5EF4-FFF2-40B4-BE49-F238E27FC236}">
                    <a16:creationId xmlns:a16="http://schemas.microsoft.com/office/drawing/2014/main" id="{01D61BE0-2C28-D32E-81D5-DAA9436D031E}"/>
                  </a:ext>
                </a:extLst>
              </p:cNvPr>
              <p:cNvSpPr txBox="1"/>
              <p:nvPr/>
            </p:nvSpPr>
            <p:spPr>
              <a:xfrm>
                <a:off x="6034762" y="6392157"/>
                <a:ext cx="168963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ID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Crypto : </a:t>
                </a:r>
                <a:r>
                  <a:rPr lang="en-ID" sz="1200" dirty="0">
                    <a:solidFill>
                      <a:schemeClr val="accent6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39,38%</a:t>
                </a:r>
              </a:p>
            </p:txBody>
          </p:sp>
        </p:grpSp>
        <p:sp>
          <p:nvSpPr>
            <p:cNvPr id="242" name="Rectangle: Rounded Corners 241">
              <a:extLst>
                <a:ext uri="{FF2B5EF4-FFF2-40B4-BE49-F238E27FC236}">
                  <a16:creationId xmlns:a16="http://schemas.microsoft.com/office/drawing/2014/main" id="{C5F078DE-3DC8-1B26-AEC6-0F8C7A1D821C}"/>
                </a:ext>
              </a:extLst>
            </p:cNvPr>
            <p:cNvSpPr/>
            <p:nvPr/>
          </p:nvSpPr>
          <p:spPr>
            <a:xfrm>
              <a:off x="5989043" y="5935961"/>
              <a:ext cx="45719" cy="690778"/>
            </a:xfrm>
            <a:prstGeom prst="roundRect">
              <a:avLst>
                <a:gd name="adj" fmla="val 0"/>
              </a:avLst>
            </a:prstGeom>
            <a:solidFill>
              <a:srgbClr val="FCB6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</p:spTree>
    <p:extLst>
      <p:ext uri="{BB962C8B-B14F-4D97-AF65-F5344CB8AC3E}">
        <p14:creationId xmlns:p14="http://schemas.microsoft.com/office/powerpoint/2010/main" val="400885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B526-468F-718A-CECF-643AF3094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54" y="0"/>
            <a:ext cx="1269564" cy="632946"/>
          </a:xfrm>
        </p:spPr>
        <p:txBody>
          <a:bodyPr>
            <a:noAutofit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F6B2-1F52-96BA-2D97-B8B82B1C4D7D}"/>
              </a:ext>
            </a:extLst>
          </p:cNvPr>
          <p:cNvSpPr txBox="1"/>
          <p:nvPr/>
        </p:nvSpPr>
        <p:spPr>
          <a:xfrm>
            <a:off x="412767" y="583899"/>
            <a:ext cx="56722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Comparisons were made between the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Closing Price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Daily Return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predictions for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70 days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test data.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A6F600-CA85-D69C-764B-B674ABEF78D0}"/>
              </a:ext>
            </a:extLst>
          </p:cNvPr>
          <p:cNvSpPr txBox="1"/>
          <p:nvPr/>
        </p:nvSpPr>
        <p:spPr>
          <a:xfrm>
            <a:off x="672893" y="4209146"/>
            <a:ext cx="466852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Additional experiments showed that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seasonal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factors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affect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Daily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Returns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. The addition of these four categorical features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improved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model performance.</a:t>
            </a:r>
            <a:endParaRPr lang="en-ID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A47DFA-0DDD-2238-2148-18FB83C0B159}"/>
              </a:ext>
            </a:extLst>
          </p:cNvPr>
          <p:cNvGrpSpPr/>
          <p:nvPr/>
        </p:nvGrpSpPr>
        <p:grpSpPr>
          <a:xfrm>
            <a:off x="461236" y="1365396"/>
            <a:ext cx="4657759" cy="876306"/>
            <a:chOff x="272616" y="1560577"/>
            <a:chExt cx="4657759" cy="87630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D0343A-2167-74EA-8C41-E951795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616" y="1560577"/>
              <a:ext cx="4657759" cy="876306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E4D9AD0-D55E-7CE7-3EA8-4C8B4E0A844C}"/>
                </a:ext>
              </a:extLst>
            </p:cNvPr>
            <p:cNvSpPr/>
            <p:nvPr/>
          </p:nvSpPr>
          <p:spPr>
            <a:xfrm>
              <a:off x="295334" y="1563603"/>
              <a:ext cx="4612323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595B991-F996-DC5A-452F-204A9C960C58}"/>
              </a:ext>
            </a:extLst>
          </p:cNvPr>
          <p:cNvGrpSpPr/>
          <p:nvPr/>
        </p:nvGrpSpPr>
        <p:grpSpPr>
          <a:xfrm>
            <a:off x="500992" y="3214302"/>
            <a:ext cx="4618003" cy="876306"/>
            <a:chOff x="670181" y="4106503"/>
            <a:chExt cx="4618003" cy="87630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5D1D2C-4696-68C2-FFF8-DCAD5537BE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8050" y="4106503"/>
              <a:ext cx="4610134" cy="876306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D1701D-7879-80F9-BD0A-0A95FC9C774E}"/>
                </a:ext>
              </a:extLst>
            </p:cNvPr>
            <p:cNvSpPr/>
            <p:nvPr/>
          </p:nvSpPr>
          <p:spPr>
            <a:xfrm>
              <a:off x="670181" y="4123280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890DF86-C203-64EF-1AEF-E5F1680DBC8E}"/>
              </a:ext>
            </a:extLst>
          </p:cNvPr>
          <p:cNvGrpSpPr/>
          <p:nvPr/>
        </p:nvGrpSpPr>
        <p:grpSpPr>
          <a:xfrm>
            <a:off x="508861" y="5150339"/>
            <a:ext cx="4627175" cy="885831"/>
            <a:chOff x="1201077" y="5818928"/>
            <a:chExt cx="4627175" cy="88583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A67B0AC-1D36-1277-1849-60BB3FB27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8118" y="5818928"/>
              <a:ext cx="4610134" cy="885831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D02DF04-7371-A4F1-AA38-E115DECE87D0}"/>
                </a:ext>
              </a:extLst>
            </p:cNvPr>
            <p:cNvSpPr/>
            <p:nvPr/>
          </p:nvSpPr>
          <p:spPr>
            <a:xfrm>
              <a:off x="1201077" y="5843755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3753152-3E3D-6244-C38C-3AEDD278742A}"/>
              </a:ext>
            </a:extLst>
          </p:cNvPr>
          <p:cNvGrpSpPr/>
          <p:nvPr/>
        </p:nvGrpSpPr>
        <p:grpSpPr>
          <a:xfrm>
            <a:off x="6685115" y="1372295"/>
            <a:ext cx="4610135" cy="876306"/>
            <a:chOff x="6760029" y="5712357"/>
            <a:chExt cx="4610135" cy="876306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63D4AB9-F952-01EC-9913-479B381A5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60029" y="5712357"/>
              <a:ext cx="4610134" cy="87630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49F48A0-EC9F-AE2C-CB62-4CE8B9CE8CB9}"/>
                </a:ext>
              </a:extLst>
            </p:cNvPr>
            <p:cNvSpPr/>
            <p:nvPr/>
          </p:nvSpPr>
          <p:spPr>
            <a:xfrm>
              <a:off x="6760029" y="5732423"/>
              <a:ext cx="4610135" cy="836175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pic>
        <p:nvPicPr>
          <p:cNvPr id="31" name="Picture 30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B04C1225-691C-6BE7-6DC7-DE5566A3DA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3084355" y="3159079"/>
            <a:ext cx="693711" cy="370541"/>
          </a:xfrm>
          <a:prstGeom prst="rect">
            <a:avLst/>
          </a:prstGeom>
        </p:spPr>
      </p:pic>
      <p:pic>
        <p:nvPicPr>
          <p:cNvPr id="32" name="Picture 3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03921B34-F6F1-2FE6-93B9-9E3D6023F1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2876556" y="1325220"/>
            <a:ext cx="693711" cy="370541"/>
          </a:xfrm>
          <a:prstGeom prst="rect">
            <a:avLst/>
          </a:prstGeom>
        </p:spPr>
      </p:pic>
      <p:pic>
        <p:nvPicPr>
          <p:cNvPr id="41" name="Picture 40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4E73F98A-31AD-9667-00C3-42C84011F7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3031780" y="5111380"/>
            <a:ext cx="693711" cy="370541"/>
          </a:xfrm>
          <a:prstGeom prst="rect">
            <a:avLst/>
          </a:prstGeom>
        </p:spPr>
      </p:pic>
      <p:pic>
        <p:nvPicPr>
          <p:cNvPr id="42" name="Picture 41" descr="A red circle with black background&#10;&#10;AI-generated content may be incorrect.">
            <a:extLst>
              <a:ext uri="{FF2B5EF4-FFF2-40B4-BE49-F238E27FC236}">
                <a16:creationId xmlns:a16="http://schemas.microsoft.com/office/drawing/2014/main" id="{2374AFE5-F5C9-54A3-0059-32609E0983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9" t="55014" r="51354" b="3454"/>
          <a:stretch>
            <a:fillRect/>
          </a:stretch>
        </p:blipFill>
        <p:spPr>
          <a:xfrm>
            <a:off x="9151574" y="1327004"/>
            <a:ext cx="693711" cy="370541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A6D6C4B-089E-9C2C-3741-625ABC049602}"/>
              </a:ext>
            </a:extLst>
          </p:cNvPr>
          <p:cNvSpPr txBox="1"/>
          <p:nvPr/>
        </p:nvSpPr>
        <p:spPr>
          <a:xfrm>
            <a:off x="672893" y="2331193"/>
            <a:ext cx="44461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Daily Return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is more </a:t>
            </a:r>
            <a:r>
              <a:rPr lang="en-US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accurately 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predicted then Closing Price. Therefore,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Daily Return was chosen as the prediction target.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ID" sz="11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6ACD7892-0E1A-3AFC-5B1B-18A0974AC49E}"/>
              </a:ext>
            </a:extLst>
          </p:cNvPr>
          <p:cNvSpPr/>
          <p:nvPr/>
        </p:nvSpPr>
        <p:spPr>
          <a:xfrm>
            <a:off x="627174" y="2312933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57054DC-AA9D-0CCF-7E0D-9AD5587F396E}"/>
              </a:ext>
            </a:extLst>
          </p:cNvPr>
          <p:cNvSpPr/>
          <p:nvPr/>
        </p:nvSpPr>
        <p:spPr>
          <a:xfrm>
            <a:off x="487523" y="2955952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6D82D3-7C2A-60A8-0077-38527F63C3C2}"/>
              </a:ext>
            </a:extLst>
          </p:cNvPr>
          <p:cNvSpPr txBox="1"/>
          <p:nvPr/>
        </p:nvSpPr>
        <p:spPr>
          <a:xfrm>
            <a:off x="464805" y="2951536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8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89E11E-06C0-DBF8-E8E9-E8FC706D5E73}"/>
              </a:ext>
            </a:extLst>
          </p:cNvPr>
          <p:cNvSpPr/>
          <p:nvPr/>
        </p:nvSpPr>
        <p:spPr>
          <a:xfrm>
            <a:off x="469781" y="1086200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89C181-659D-2D65-297A-FCC4E67E1411}"/>
              </a:ext>
            </a:extLst>
          </p:cNvPr>
          <p:cNvSpPr txBox="1"/>
          <p:nvPr/>
        </p:nvSpPr>
        <p:spPr>
          <a:xfrm>
            <a:off x="447063" y="1081784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7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11081FE6-965E-9AED-8AE8-92EB75B45F92}"/>
              </a:ext>
            </a:extLst>
          </p:cNvPr>
          <p:cNvSpPr/>
          <p:nvPr/>
        </p:nvSpPr>
        <p:spPr>
          <a:xfrm>
            <a:off x="627174" y="4270592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20DDE35-9243-4EA1-7A13-A3A9A56A132C}"/>
              </a:ext>
            </a:extLst>
          </p:cNvPr>
          <p:cNvSpPr txBox="1"/>
          <p:nvPr/>
        </p:nvSpPr>
        <p:spPr>
          <a:xfrm>
            <a:off x="672893" y="6215853"/>
            <a:ext cx="444610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next evaluation replaced financial features with technical indicators, and the results were better for all metrics (Table 9)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6C80CB2B-D43E-01EC-BFAA-916064015BD9}"/>
              </a:ext>
            </a:extLst>
          </p:cNvPr>
          <p:cNvSpPr/>
          <p:nvPr/>
        </p:nvSpPr>
        <p:spPr>
          <a:xfrm>
            <a:off x="500223" y="4901804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E30A245-CDAD-53E4-6459-798E5701BEEB}"/>
              </a:ext>
            </a:extLst>
          </p:cNvPr>
          <p:cNvSpPr txBox="1"/>
          <p:nvPr/>
        </p:nvSpPr>
        <p:spPr>
          <a:xfrm>
            <a:off x="477505" y="4897388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9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EED9694E-59A2-F01A-430A-2C9BBA815E8C}"/>
              </a:ext>
            </a:extLst>
          </p:cNvPr>
          <p:cNvSpPr/>
          <p:nvPr/>
        </p:nvSpPr>
        <p:spPr>
          <a:xfrm>
            <a:off x="627174" y="6192660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5DFE9DF-F0DE-4B64-913F-225D72C82C2C}"/>
              </a:ext>
            </a:extLst>
          </p:cNvPr>
          <p:cNvSpPr txBox="1"/>
          <p:nvPr/>
        </p:nvSpPr>
        <p:spPr>
          <a:xfrm>
            <a:off x="6883897" y="2354054"/>
            <a:ext cx="47215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final analysis added news data, which was shown to provide a significant improvement in prediction performance (Table 10).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630540B-05EA-D957-FF80-6933DC54EB1C}"/>
              </a:ext>
            </a:extLst>
          </p:cNvPr>
          <p:cNvSpPr/>
          <p:nvPr/>
        </p:nvSpPr>
        <p:spPr>
          <a:xfrm>
            <a:off x="6861037" y="2330861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1BA33B3-9C5E-4D29-A2D7-95DF6F3C51E1}"/>
              </a:ext>
            </a:extLst>
          </p:cNvPr>
          <p:cNvSpPr/>
          <p:nvPr/>
        </p:nvSpPr>
        <p:spPr>
          <a:xfrm>
            <a:off x="6670589" y="1108852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13DD0A5F-E03B-A612-5C1E-4FD510A02B28}"/>
              </a:ext>
            </a:extLst>
          </p:cNvPr>
          <p:cNvSpPr txBox="1"/>
          <p:nvPr/>
        </p:nvSpPr>
        <p:spPr>
          <a:xfrm>
            <a:off x="6647871" y="1104436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10</a:t>
            </a:r>
            <a:endParaRPr lang="en-ID" sz="1200" b="1" dirty="0">
              <a:solidFill>
                <a:schemeClr val="bg1"/>
              </a:solidFill>
            </a:endParaRP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0EB914E3-6C8F-CD05-A161-88D0772A7BB0}"/>
              </a:ext>
            </a:extLst>
          </p:cNvPr>
          <p:cNvGrpSpPr/>
          <p:nvPr/>
        </p:nvGrpSpPr>
        <p:grpSpPr>
          <a:xfrm>
            <a:off x="6707401" y="3766246"/>
            <a:ext cx="4619659" cy="1590687"/>
            <a:chOff x="5740502" y="3313743"/>
            <a:chExt cx="4619659" cy="1590687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4F0657-CA45-DF0D-F51B-CB78221B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40502" y="3313743"/>
              <a:ext cx="4619659" cy="1590687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9E72DA6-AC29-E94E-292B-6A8654498557}"/>
                </a:ext>
              </a:extLst>
            </p:cNvPr>
            <p:cNvSpPr/>
            <p:nvPr/>
          </p:nvSpPr>
          <p:spPr>
            <a:xfrm>
              <a:off x="5740502" y="3355180"/>
              <a:ext cx="4610134" cy="1524001"/>
            </a:xfrm>
            <a:prstGeom prst="rect">
              <a:avLst/>
            </a:prstGeom>
            <a:noFill/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BC9DE333-3CA9-3E8D-3E62-BA78AE423EA7}"/>
              </a:ext>
            </a:extLst>
          </p:cNvPr>
          <p:cNvSpPr/>
          <p:nvPr/>
        </p:nvSpPr>
        <p:spPr>
          <a:xfrm>
            <a:off x="6693608" y="3540503"/>
            <a:ext cx="775697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91A70E13-3FB7-6F1F-93F8-659C9B47B2D0}"/>
              </a:ext>
            </a:extLst>
          </p:cNvPr>
          <p:cNvSpPr txBox="1"/>
          <p:nvPr/>
        </p:nvSpPr>
        <p:spPr>
          <a:xfrm>
            <a:off x="6670890" y="3536087"/>
            <a:ext cx="79841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D" sz="1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Tabel 11</a:t>
            </a:r>
            <a:endParaRPr lang="en-ID" sz="1200" b="1" dirty="0">
              <a:solidFill>
                <a:schemeClr val="bg1"/>
              </a:solidFill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6466100-6456-D744-64E6-FBC952126F85}"/>
              </a:ext>
            </a:extLst>
          </p:cNvPr>
          <p:cNvSpPr txBox="1"/>
          <p:nvPr/>
        </p:nvSpPr>
        <p:spPr>
          <a:xfrm>
            <a:off x="6578324" y="3153319"/>
            <a:ext cx="56722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Hyperparameter Tuning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21478EE-62FE-DBA4-B2AB-F4FCA21F61BF}"/>
              </a:ext>
            </a:extLst>
          </p:cNvPr>
          <p:cNvSpPr txBox="1"/>
          <p:nvPr/>
        </p:nvSpPr>
        <p:spPr>
          <a:xfrm>
            <a:off x="6883897" y="5448951"/>
            <a:ext cx="464737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The results (Table 11) show that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length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window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significantly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affects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. A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3-day time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window yielded the </a:t>
            </a:r>
            <a:r>
              <a:rPr lang="en-ID" sz="1100" b="1" i="1" dirty="0">
                <a:latin typeface="Arial" panose="020B0604020202020204" pitchFamily="34" charset="0"/>
                <a:cs typeface="Arial" panose="020B0604020202020204" pitchFamily="34" charset="0"/>
              </a:rPr>
              <a:t>best results </a:t>
            </a:r>
            <a:r>
              <a:rPr lang="en-ID" sz="1100" i="1" dirty="0">
                <a:latin typeface="Arial" panose="020B0604020202020204" pitchFamily="34" charset="0"/>
                <a:cs typeface="Arial" panose="020B0604020202020204" pitchFamily="34" charset="0"/>
              </a:rPr>
              <a:t>compared to other measurements, consistent with previous research findings.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5E029D1D-2219-1DF0-DB3F-A0EEBDA5A461}"/>
              </a:ext>
            </a:extLst>
          </p:cNvPr>
          <p:cNvSpPr/>
          <p:nvPr/>
        </p:nvSpPr>
        <p:spPr>
          <a:xfrm>
            <a:off x="6861037" y="5595035"/>
            <a:ext cx="45719" cy="477273"/>
          </a:xfrm>
          <a:prstGeom prst="roundRect">
            <a:avLst>
              <a:gd name="adj" fmla="val 0"/>
            </a:avLst>
          </a:prstGeom>
          <a:solidFill>
            <a:srgbClr val="90A4B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86166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A74D7E-D2D3-3C04-FF96-DF5CF0D6774A}"/>
              </a:ext>
            </a:extLst>
          </p:cNvPr>
          <p:cNvCxnSpPr>
            <a:cxnSpLocks/>
            <a:stCxn id="19" idx="4"/>
            <a:endCxn id="21" idx="0"/>
          </p:cNvCxnSpPr>
          <p:nvPr/>
        </p:nvCxnSpPr>
        <p:spPr>
          <a:xfrm>
            <a:off x="925293" y="1994483"/>
            <a:ext cx="0" cy="1241804"/>
          </a:xfrm>
          <a:prstGeom prst="line">
            <a:avLst/>
          </a:prstGeom>
          <a:ln w="38100">
            <a:solidFill>
              <a:srgbClr val="FCB6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A50895-BDB8-5584-374C-E15012C1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531" y="172022"/>
            <a:ext cx="3182963" cy="640147"/>
          </a:xfrm>
        </p:spPr>
        <p:txBody>
          <a:bodyPr>
            <a:normAutofit fontScale="90000"/>
          </a:bodyPr>
          <a:lstStyle/>
          <a:p>
            <a:r>
              <a:rPr lang="en-GB" sz="2500" b="1" dirty="0">
                <a:latin typeface="Arial" panose="020B0604020202020204" pitchFamily="34" charset="0"/>
                <a:cs typeface="Arial" panose="020B0604020202020204" pitchFamily="34" charset="0"/>
              </a:rPr>
              <a:t>Experiment Analysis</a:t>
            </a:r>
            <a:endParaRPr lang="en-ID" sz="25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36CBD5-A9F3-FA91-8839-94568E421002}"/>
              </a:ext>
            </a:extLst>
          </p:cNvPr>
          <p:cNvSpPr txBox="1"/>
          <p:nvPr/>
        </p:nvSpPr>
        <p:spPr>
          <a:xfrm>
            <a:off x="247531" y="754767"/>
            <a:ext cx="60969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Simulations were conducted on the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NASDAQ 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Cryptocurrency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markets for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65-92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trading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days</a:t>
            </a:r>
            <a:r>
              <a:rPr lang="en-ID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(01/08/2022 – 31/10/2022).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A6385B-CD89-9DF8-434F-C8C818595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746" y="513526"/>
            <a:ext cx="3837076" cy="2722761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4217A478-F592-F9FB-6B39-E9820C114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531" y="3759176"/>
            <a:ext cx="657759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/>
              <a:t>In a </a:t>
            </a:r>
            <a:r>
              <a:rPr lang="en-US" sz="1200" b="1" dirty="0"/>
              <a:t>65-day</a:t>
            </a:r>
            <a:r>
              <a:rPr lang="en-US" sz="1200" dirty="0"/>
              <a:t> </a:t>
            </a:r>
            <a:r>
              <a:rPr lang="en-US" sz="1200" b="1" dirty="0"/>
              <a:t>stock</a:t>
            </a:r>
            <a:r>
              <a:rPr lang="en-US" sz="1200" dirty="0"/>
              <a:t> market simulation, the framework achieved a </a:t>
            </a:r>
            <a:r>
              <a:rPr lang="en-US" sz="1200" b="1" dirty="0"/>
              <a:t>41.21% cumulative return</a:t>
            </a:r>
            <a:r>
              <a:rPr lang="en-US" sz="1200" dirty="0"/>
              <a:t>, with </a:t>
            </a:r>
            <a:r>
              <a:rPr lang="en-US" sz="1200" b="1" dirty="0">
                <a:solidFill>
                  <a:schemeClr val="accent6"/>
                </a:solidFill>
              </a:rPr>
              <a:t>42 profitable days </a:t>
            </a:r>
            <a:r>
              <a:rPr lang="en-US" sz="1200" dirty="0"/>
              <a:t>and </a:t>
            </a:r>
            <a:r>
              <a:rPr lang="en-US" sz="1200" b="1" dirty="0">
                <a:solidFill>
                  <a:srgbClr val="C00000"/>
                </a:solidFill>
              </a:rPr>
              <a:t>23 losing days</a:t>
            </a:r>
            <a:r>
              <a:rPr lang="en-US" sz="1200" dirty="0"/>
              <a:t>. In the </a:t>
            </a:r>
            <a:r>
              <a:rPr lang="en-US" sz="1200" b="1" dirty="0"/>
              <a:t>92-day</a:t>
            </a:r>
            <a:r>
              <a:rPr lang="en-US" sz="1200" dirty="0"/>
              <a:t> </a:t>
            </a:r>
            <a:r>
              <a:rPr lang="en-US" sz="1200" b="1" dirty="0"/>
              <a:t>cryptocurrency</a:t>
            </a:r>
            <a:r>
              <a:rPr lang="en-US" sz="1200" dirty="0"/>
              <a:t> simulation, it reached </a:t>
            </a:r>
            <a:r>
              <a:rPr lang="en-US" sz="1200" b="1" dirty="0"/>
              <a:t>59.78% accuracy</a:t>
            </a:r>
            <a:r>
              <a:rPr lang="en-US" sz="1200" dirty="0"/>
              <a:t> (</a:t>
            </a:r>
            <a:r>
              <a:rPr lang="en-US" sz="1200" b="1" dirty="0">
                <a:solidFill>
                  <a:schemeClr val="accent6"/>
                </a:solidFill>
              </a:rPr>
              <a:t>55 profitable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C00000"/>
                </a:solidFill>
              </a:rPr>
              <a:t>37 losing days</a:t>
            </a:r>
            <a:r>
              <a:rPr lang="en-US" sz="1200" dirty="0"/>
              <a:t>) and delivered a </a:t>
            </a:r>
            <a:r>
              <a:rPr lang="en-US" sz="1200" b="1" dirty="0"/>
              <a:t>39.38% cumulative return</a:t>
            </a:r>
            <a:r>
              <a:rPr lang="en-US" sz="1200" dirty="0"/>
              <a:t>.</a:t>
            </a:r>
            <a:endParaRPr kumimoji="0" lang="en-US" altLang="en-US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774665-C323-7BD5-963A-465518ADB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677" y="4027970"/>
            <a:ext cx="3744928" cy="255963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534079A-C9EF-3BF5-5FAC-E471887D243C}"/>
              </a:ext>
            </a:extLst>
          </p:cNvPr>
          <p:cNvGrpSpPr/>
          <p:nvPr/>
        </p:nvGrpSpPr>
        <p:grpSpPr>
          <a:xfrm>
            <a:off x="316229" y="4700481"/>
            <a:ext cx="4605432" cy="1882891"/>
            <a:chOff x="1033195" y="4223627"/>
            <a:chExt cx="4605432" cy="18828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7A2D093-63E0-2938-1254-25CAC5277397}"/>
                </a:ext>
              </a:extLst>
            </p:cNvPr>
            <p:cNvGrpSpPr/>
            <p:nvPr/>
          </p:nvGrpSpPr>
          <p:grpSpPr>
            <a:xfrm>
              <a:off x="1070439" y="4494797"/>
              <a:ext cx="4568188" cy="1611721"/>
              <a:chOff x="7023087" y="3307142"/>
              <a:chExt cx="4568188" cy="1611721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E9445E10-A2E9-254F-02D9-7CBF43E19B3C}"/>
                  </a:ext>
                </a:extLst>
              </p:cNvPr>
              <p:cNvGrpSpPr/>
              <p:nvPr/>
            </p:nvGrpSpPr>
            <p:grpSpPr>
              <a:xfrm>
                <a:off x="7023087" y="3307142"/>
                <a:ext cx="4568188" cy="1606041"/>
                <a:chOff x="7023087" y="3307142"/>
                <a:chExt cx="4568188" cy="1606041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F5A7848F-2E3E-ECBF-7483-875C5CBF2D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028767" y="3312971"/>
                  <a:ext cx="4562508" cy="1600212"/>
                </a:xfrm>
                <a:prstGeom prst="rect">
                  <a:avLst/>
                </a:prstGeom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E49E9DF-F952-9819-459A-1CC04CF68A88}"/>
                    </a:ext>
                  </a:extLst>
                </p:cNvPr>
                <p:cNvSpPr/>
                <p:nvPr/>
              </p:nvSpPr>
              <p:spPr>
                <a:xfrm>
                  <a:off x="7023087" y="3307142"/>
                  <a:ext cx="4562508" cy="1566430"/>
                </a:xfrm>
                <a:prstGeom prst="rect">
                  <a:avLst/>
                </a:prstGeom>
                <a:noFill/>
                <a:ln w="28575">
                  <a:solidFill>
                    <a:srgbClr val="0B3A6F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D"/>
                </a:p>
              </p:txBody>
            </p:sp>
          </p:grpSp>
          <p:pic>
            <p:nvPicPr>
              <p:cNvPr id="38" name="Picture 37" descr="A red circ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66AB425C-E7A1-566D-4E65-85DA69E32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9" t="55014" r="51354" b="3454"/>
              <a:stretch>
                <a:fillRect/>
              </a:stretch>
            </p:blipFill>
            <p:spPr>
              <a:xfrm>
                <a:off x="10180647" y="4602319"/>
                <a:ext cx="581986" cy="310864"/>
              </a:xfrm>
              <a:prstGeom prst="rect">
                <a:avLst/>
              </a:prstGeom>
            </p:spPr>
          </p:pic>
          <p:pic>
            <p:nvPicPr>
              <p:cNvPr id="39" name="Picture 38" descr="A red circ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E8C941AF-9E90-DF2C-E8B8-748F6B7C4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09" t="55014" r="51354" b="3454"/>
              <a:stretch>
                <a:fillRect/>
              </a:stretch>
            </p:blipFill>
            <p:spPr>
              <a:xfrm>
                <a:off x="8850697" y="4607999"/>
                <a:ext cx="581986" cy="310864"/>
              </a:xfrm>
              <a:prstGeom prst="rect">
                <a:avLst/>
              </a:prstGeom>
            </p:spPr>
          </p:pic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F65B170-92BB-FD68-A4A2-12D03A3CA09C}"/>
                </a:ext>
              </a:extLst>
            </p:cNvPr>
            <p:cNvSpPr/>
            <p:nvPr/>
          </p:nvSpPr>
          <p:spPr>
            <a:xfrm>
              <a:off x="1055913" y="4228043"/>
              <a:ext cx="775697" cy="268167"/>
            </a:xfrm>
            <a:prstGeom prst="rect">
              <a:avLst/>
            </a:prstGeom>
            <a:solidFill>
              <a:srgbClr val="0B3A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E2D8E75B-1C7A-2FA2-007E-A8411264C5E1}"/>
                </a:ext>
              </a:extLst>
            </p:cNvPr>
            <p:cNvSpPr txBox="1"/>
            <p:nvPr/>
          </p:nvSpPr>
          <p:spPr>
            <a:xfrm>
              <a:off x="1033195" y="4223627"/>
              <a:ext cx="7984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D" sz="12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Tabel 15</a:t>
              </a:r>
              <a:endParaRPr lang="en-ID" sz="1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413124B-97DD-E05D-DA68-559CB53B36E9}"/>
              </a:ext>
            </a:extLst>
          </p:cNvPr>
          <p:cNvGrpSpPr/>
          <p:nvPr/>
        </p:nvGrpSpPr>
        <p:grpSpPr>
          <a:xfrm>
            <a:off x="795173" y="1633676"/>
            <a:ext cx="5778942" cy="461665"/>
            <a:chOff x="795173" y="1579890"/>
            <a:chExt cx="5778942" cy="4616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F5D571-4D43-58E7-2288-DD841A7C9438}"/>
                </a:ext>
              </a:extLst>
            </p:cNvPr>
            <p:cNvSpPr txBox="1"/>
            <p:nvPr/>
          </p:nvSpPr>
          <p:spPr>
            <a:xfrm>
              <a:off x="1177574" y="1579890"/>
              <a:ext cx="539654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Each day, the framework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evaluates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based on their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prediction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scores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and selects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top 50 stocks 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with the most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predictable </a:t>
              </a:r>
              <a:r>
                <a:rPr lang="en-ID" sz="1200" b="1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behavior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8263C8F-6E6A-EFE1-5003-9844D6C35F8D}"/>
                </a:ext>
              </a:extLst>
            </p:cNvPr>
            <p:cNvSpPr/>
            <p:nvPr/>
          </p:nvSpPr>
          <p:spPr>
            <a:xfrm>
              <a:off x="795173" y="1680457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9CC537E-5BDA-8371-1BA9-BC3FE6E41624}"/>
              </a:ext>
            </a:extLst>
          </p:cNvPr>
          <p:cNvGrpSpPr/>
          <p:nvPr/>
        </p:nvGrpSpPr>
        <p:grpSpPr>
          <a:xfrm>
            <a:off x="795173" y="2384625"/>
            <a:ext cx="5716756" cy="461665"/>
            <a:chOff x="795173" y="2390263"/>
            <a:chExt cx="5716756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0B2CD9-3B1B-8F3C-F771-A341E959AD44}"/>
                </a:ext>
              </a:extLst>
            </p:cNvPr>
            <p:cNvSpPr txBox="1"/>
            <p:nvPr/>
          </p:nvSpPr>
          <p:spPr>
            <a:xfrm>
              <a:off x="1177574" y="2390263"/>
              <a:ext cx="53343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Of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50 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,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5 stocks 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with the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highest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Returns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were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selected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be used as daily advice (investment recommendations).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1655F82-8CF3-1FDB-E2B9-B8FFC9571574}"/>
                </a:ext>
              </a:extLst>
            </p:cNvPr>
            <p:cNvSpPr/>
            <p:nvPr/>
          </p:nvSpPr>
          <p:spPr>
            <a:xfrm>
              <a:off x="795173" y="2490975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4CB174-BCE5-2754-2F5C-5634E4F563D5}"/>
              </a:ext>
            </a:extLst>
          </p:cNvPr>
          <p:cNvGrpSpPr/>
          <p:nvPr/>
        </p:nvGrpSpPr>
        <p:grpSpPr>
          <a:xfrm>
            <a:off x="795173" y="3135575"/>
            <a:ext cx="4730638" cy="461665"/>
            <a:chOff x="795173" y="3081789"/>
            <a:chExt cx="4730638" cy="46166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53F23FA-E87A-0713-75AF-4244B31409CF}"/>
                </a:ext>
              </a:extLst>
            </p:cNvPr>
            <p:cNvSpPr txBox="1"/>
            <p:nvPr/>
          </p:nvSpPr>
          <p:spPr>
            <a:xfrm>
              <a:off x="1177574" y="3081789"/>
              <a:ext cx="434823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A total of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65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daily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recommendations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were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generated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, each containing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five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stocks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ID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predicted</a:t>
              </a:r>
              <a:r>
                <a:rPr lang="en-ID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 to rise the following day.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ECAE54C-8926-8922-9DBB-8DAD687AAC2D}"/>
                </a:ext>
              </a:extLst>
            </p:cNvPr>
            <p:cNvSpPr/>
            <p:nvPr/>
          </p:nvSpPr>
          <p:spPr>
            <a:xfrm>
              <a:off x="795173" y="3182501"/>
              <a:ext cx="260240" cy="26024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0B3A6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7C0A433-22F1-2434-423E-4F1D3634473F}"/>
              </a:ext>
            </a:extLst>
          </p:cNvPr>
          <p:cNvSpPr txBox="1"/>
          <p:nvPr/>
        </p:nvSpPr>
        <p:spPr>
          <a:xfrm>
            <a:off x="670814" y="1313446"/>
            <a:ext cx="13492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200" b="1" dirty="0">
                <a:latin typeface="Arial" panose="020B0604020202020204" pitchFamily="34" charset="0"/>
                <a:cs typeface="Arial" panose="020B0604020202020204" pitchFamily="34" charset="0"/>
              </a:rPr>
              <a:t>Simulation step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A0C1824-E75F-C5A2-9F8A-C942452BEC17}"/>
              </a:ext>
            </a:extLst>
          </p:cNvPr>
          <p:cNvSpPr/>
          <p:nvPr/>
        </p:nvSpPr>
        <p:spPr>
          <a:xfrm>
            <a:off x="7871747" y="466166"/>
            <a:ext cx="3837076" cy="2844920"/>
          </a:xfrm>
          <a:prstGeom prst="rect">
            <a:avLst/>
          </a:prstGeom>
          <a:noFill/>
          <a:ln w="38100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11C044D-7705-F935-7679-B64983CA2859}"/>
              </a:ext>
            </a:extLst>
          </p:cNvPr>
          <p:cNvSpPr/>
          <p:nvPr/>
        </p:nvSpPr>
        <p:spPr>
          <a:xfrm>
            <a:off x="7852698" y="179469"/>
            <a:ext cx="2764502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CD51BCB-8303-4145-0654-7A7730EE756B}"/>
              </a:ext>
            </a:extLst>
          </p:cNvPr>
          <p:cNvSpPr txBox="1"/>
          <p:nvPr/>
        </p:nvSpPr>
        <p:spPr>
          <a:xfrm>
            <a:off x="7852698" y="190442"/>
            <a:ext cx="2688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Percentage Economical Gain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391650B-F269-9098-CD6D-3528659EE372}"/>
              </a:ext>
            </a:extLst>
          </p:cNvPr>
          <p:cNvSpPr/>
          <p:nvPr/>
        </p:nvSpPr>
        <p:spPr>
          <a:xfrm>
            <a:off x="7843170" y="3535444"/>
            <a:ext cx="2764502" cy="268167"/>
          </a:xfrm>
          <a:prstGeom prst="rect">
            <a:avLst/>
          </a:prstGeom>
          <a:solidFill>
            <a:srgbClr val="0B3A6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DECECF-7F19-FCB6-271B-E9EF17C558CE}"/>
              </a:ext>
            </a:extLst>
          </p:cNvPr>
          <p:cNvSpPr txBox="1"/>
          <p:nvPr/>
        </p:nvSpPr>
        <p:spPr>
          <a:xfrm>
            <a:off x="7843170" y="3546417"/>
            <a:ext cx="26883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Crypto Cumulative Percentage EG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801E172-5225-F870-F9B3-C48FA18AEDA3}"/>
              </a:ext>
            </a:extLst>
          </p:cNvPr>
          <p:cNvSpPr/>
          <p:nvPr/>
        </p:nvSpPr>
        <p:spPr>
          <a:xfrm>
            <a:off x="7862269" y="3803612"/>
            <a:ext cx="3872368" cy="2874920"/>
          </a:xfrm>
          <a:prstGeom prst="rect">
            <a:avLst/>
          </a:prstGeom>
          <a:noFill/>
          <a:ln w="38100">
            <a:solidFill>
              <a:srgbClr val="0B3A6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79AC7A-F28E-7277-C77E-FDF7A9088BC4}"/>
              </a:ext>
            </a:extLst>
          </p:cNvPr>
          <p:cNvSpPr txBox="1"/>
          <p:nvPr/>
        </p:nvSpPr>
        <p:spPr>
          <a:xfrm>
            <a:off x="5043844" y="5307785"/>
            <a:ext cx="21043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The proposed approach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outperforms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baselines in both market.</a:t>
            </a:r>
            <a:endParaRPr lang="en-ID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F1F89EE-C389-5013-D245-7B1085F482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6243499" flipH="1">
            <a:off x="5053312" y="5801658"/>
            <a:ext cx="439453" cy="43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54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3D6E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60D355-782F-684D-DE07-106408C5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8520811-1198-C796-FE50-08AC8B7CD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3486" y="2809720"/>
            <a:ext cx="9305027" cy="84015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GB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ID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6" name="Picture 12" descr="Mandiri Sekuritas: Your Trusted Investment Partner">
            <a:extLst>
              <a:ext uri="{FF2B5EF4-FFF2-40B4-BE49-F238E27FC236}">
                <a16:creationId xmlns:a16="http://schemas.microsoft.com/office/drawing/2014/main" id="{60F6B894-7047-DDF7-6583-DB1971CED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32" y="128890"/>
            <a:ext cx="19050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78ADD799-9EE4-D048-54F2-E7F4B950CDB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 rot="10800000">
            <a:off x="9717800" y="-33764"/>
            <a:ext cx="2504680" cy="2843484"/>
          </a:xfrm>
          <a:prstGeom prst="rect">
            <a:avLst/>
          </a:prstGeom>
        </p:spPr>
      </p:pic>
      <p:pic>
        <p:nvPicPr>
          <p:cNvPr id="5" name="Picture 4" descr="A blue and black background&#10;&#10;AI-generated content may be incorrect.">
            <a:extLst>
              <a:ext uri="{FF2B5EF4-FFF2-40B4-BE49-F238E27FC236}">
                <a16:creationId xmlns:a16="http://schemas.microsoft.com/office/drawing/2014/main" id="{73E4C369-1B5E-2B2D-CA81-C5C3F1F6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40" r="59192"/>
          <a:stretch>
            <a:fillRect/>
          </a:stretch>
        </p:blipFill>
        <p:spPr>
          <a:xfrm>
            <a:off x="0" y="4014516"/>
            <a:ext cx="2504680" cy="28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460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232C5DA-D14E-328A-09F2-9FC33E2F79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58" y="256634"/>
            <a:ext cx="4453601" cy="625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98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5647</TotalTime>
  <Words>1043</Words>
  <Application>Microsoft Office PowerPoint</Application>
  <PresentationFormat>Widescreen</PresentationFormat>
  <Paragraphs>126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Introduction</vt:lpstr>
      <vt:lpstr>Proposed Framework &amp; Contributions</vt:lpstr>
      <vt:lpstr>Advise Unit Explained</vt:lpstr>
      <vt:lpstr>Result</vt:lpstr>
      <vt:lpstr>Experiment Analysis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melani hariono</dc:creator>
  <cp:lastModifiedBy>melani hariono</cp:lastModifiedBy>
  <cp:revision>5</cp:revision>
  <dcterms:created xsi:type="dcterms:W3CDTF">2025-09-21T14:39:00Z</dcterms:created>
  <dcterms:modified xsi:type="dcterms:W3CDTF">2025-09-25T12:48:04Z</dcterms:modified>
</cp:coreProperties>
</file>